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9" r:id="rId39"/>
    <p:sldId id="300" r:id="rId40"/>
    <p:sldId id="295" r:id="rId41"/>
    <p:sldId id="296" r:id="rId42"/>
    <p:sldId id="297" r:id="rId43"/>
    <p:sldId id="298" r:id="rId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1pPr>
    <a:lvl2pPr marL="114300" marR="0" indent="3429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2pPr>
    <a:lvl3pPr marL="114300" marR="0" indent="6858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3pPr>
    <a:lvl4pPr marL="114300" marR="0" indent="10287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4pPr>
    <a:lvl5pPr marL="114300" marR="0" indent="13716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5pPr>
    <a:lvl6pPr marL="114300" marR="0" indent="17145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6pPr>
    <a:lvl7pPr marL="114300" marR="0" indent="20574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7pPr>
    <a:lvl8pPr marL="114300" marR="0" indent="24003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8pPr>
    <a:lvl9pPr marL="114300" marR="0" indent="27432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D51ADE6A-740E-44AE-83CC-AE7238B6C88D}"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p:restoredTop sz="94690"/>
  </p:normalViewPr>
  <p:slideViewPr>
    <p:cSldViewPr snapToGrid="0" snapToObjects="1">
      <p:cViewPr varScale="1">
        <p:scale>
          <a:sx n="106" d="100"/>
          <a:sy n="106"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1143000" y="685800"/>
            <a:ext cx="4572000" cy="3429000"/>
          </a:xfrm>
          <a:prstGeom prst="rect">
            <a:avLst/>
          </a:prstGeom>
        </p:spPr>
        <p:txBody>
          <a:bodyPr/>
          <a:lstStyle/>
          <a:p>
            <a:endParaRPr/>
          </a:p>
        </p:txBody>
      </p:sp>
      <p:sp>
        <p:nvSpPr>
          <p:cNvPr id="63" name="Shape 6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52519894"/>
      </p:ext>
    </p:extLst>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www.biozone.com.au"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 name="Shape 16"/>
          <p:cNvSpPr>
            <a:spLocks noGrp="1"/>
          </p:cNvSpPr>
          <p:nvPr>
            <p:ph type="title"/>
          </p:nvPr>
        </p:nvSpPr>
        <p:spPr>
          <a:xfrm>
            <a:off x="381000" y="228600"/>
            <a:ext cx="12192000" cy="1054100"/>
          </a:xfrm>
          <a:prstGeom prst="rect">
            <a:avLst/>
          </a:prstGeom>
        </p:spPr>
        <p:txBody>
          <a:bodyPr lIns="0" tIns="0" rIns="0" bIns="0" anchor="b"/>
          <a:lstStyle>
            <a:lvl1pPr algn="just" defTabSz="457200">
              <a:tabLst>
                <a:tab pos="952500" algn="l"/>
              </a:tabLst>
              <a:defRPr>
                <a:solidFill>
                  <a:srgbClr val="000000"/>
                </a:solidFill>
              </a:defRPr>
            </a:lvl1pPr>
          </a:lstStyle>
          <a:p>
            <a:r>
              <a:t>Title Text</a:t>
            </a:r>
          </a:p>
        </p:txBody>
      </p:sp>
      <p:sp>
        <p:nvSpPr>
          <p:cNvPr id="17" name="Shape 17"/>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s">
    <p:spTree>
      <p:nvGrpSpPr>
        <p:cNvPr id="1" name=""/>
        <p:cNvGrpSpPr/>
        <p:nvPr/>
      </p:nvGrpSpPr>
      <p:grpSpPr>
        <a:xfrm>
          <a:off x="0" y="0"/>
          <a:ext cx="0" cy="0"/>
          <a:chOff x="0" y="0"/>
          <a:chExt cx="0" cy="0"/>
        </a:xfrm>
      </p:grpSpPr>
      <p:sp>
        <p:nvSpPr>
          <p:cNvPr id="25" name="Shape 2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33" name="Shape 33"/>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34"/>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OZONE BRANDING">
    <p:bg>
      <p:bgPr>
        <a:solidFill>
          <a:srgbClr val="FFFFFF"/>
        </a:solidFill>
        <a:effectLst/>
      </p:bgPr>
    </p:bg>
    <p:spTree>
      <p:nvGrpSpPr>
        <p:cNvPr id="1" name=""/>
        <p:cNvGrpSpPr/>
        <p:nvPr/>
      </p:nvGrpSpPr>
      <p:grpSpPr>
        <a:xfrm>
          <a:off x="0" y="0"/>
          <a:ext cx="0" cy="0"/>
          <a:chOff x="0" y="0"/>
          <a:chExt cx="0" cy="0"/>
        </a:xfrm>
      </p:grpSpPr>
      <p:sp>
        <p:nvSpPr>
          <p:cNvPr id="41" name="Shape 41"/>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42"/>
          <p:cNvSpPr/>
          <p:nvPr/>
        </p:nvSpPr>
        <p:spPr>
          <a:xfrm>
            <a:off x="-12700" y="8001000"/>
            <a:ext cx="13035992" cy="1772920"/>
          </a:xfrm>
          <a:custGeom>
            <a:avLst/>
            <a:gdLst/>
            <a:ahLst/>
            <a:cxnLst>
              <a:cxn ang="0">
                <a:pos x="wd2" y="hd2"/>
              </a:cxn>
              <a:cxn ang="5400000">
                <a:pos x="wd2" y="hd2"/>
              </a:cxn>
              <a:cxn ang="10800000">
                <a:pos x="wd2" y="hd2"/>
              </a:cxn>
              <a:cxn ang="16200000">
                <a:pos x="wd2" y="hd2"/>
              </a:cxn>
            </a:cxnLst>
            <a:rect l="0" t="0" r="r" b="b"/>
            <a:pathLst>
              <a:path w="21600" h="20382" extrusionOk="0">
                <a:moveTo>
                  <a:pt x="3" y="4435"/>
                </a:moveTo>
                <a:cubicBezTo>
                  <a:pt x="3" y="4435"/>
                  <a:pt x="61" y="4261"/>
                  <a:pt x="79" y="4247"/>
                </a:cubicBezTo>
                <a:cubicBezTo>
                  <a:pt x="6196" y="-358"/>
                  <a:pt x="14555" y="-1218"/>
                  <a:pt x="21509" y="1666"/>
                </a:cubicBezTo>
                <a:cubicBezTo>
                  <a:pt x="21539" y="1679"/>
                  <a:pt x="21600" y="1704"/>
                  <a:pt x="21600" y="1704"/>
                </a:cubicBezTo>
                <a:lnTo>
                  <a:pt x="21590" y="20382"/>
                </a:lnTo>
                <a:lnTo>
                  <a:pt x="0" y="20382"/>
                </a:lnTo>
                <a:lnTo>
                  <a:pt x="3" y="4435"/>
                </a:lnTo>
                <a:close/>
              </a:path>
            </a:pathLst>
          </a:custGeom>
          <a:solidFill>
            <a:srgbClr val="000000"/>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3" name="BIOZONE_logo_horizontal_on_Black.png"/>
          <p:cNvPicPr>
            <a:picLocks noChangeAspect="1"/>
          </p:cNvPicPr>
          <p:nvPr/>
        </p:nvPicPr>
        <p:blipFill>
          <a:blip r:embed="rId2">
            <a:extLst/>
          </a:blip>
          <a:stretch>
            <a:fillRect/>
          </a:stretch>
        </p:blipFill>
        <p:spPr>
          <a:xfrm>
            <a:off x="1231900" y="8610081"/>
            <a:ext cx="3632200" cy="815393"/>
          </a:xfrm>
          <a:prstGeom prst="rect">
            <a:avLst/>
          </a:prstGeom>
          <a:ln w="12700">
            <a:miter lim="400000"/>
          </a:ln>
        </p:spPr>
      </p:pic>
      <p:sp>
        <p:nvSpPr>
          <p:cNvPr id="44" name="Shape 44"/>
          <p:cNvSpPr/>
          <p:nvPr/>
        </p:nvSpPr>
        <p:spPr>
          <a:xfrm>
            <a:off x="5791200" y="8775700"/>
            <a:ext cx="2641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a:solidFill>
                  <a:srgbClr val="FFFFFF"/>
                </a:solidFill>
              </a:rPr>
              <a:t>Copyright © 2017</a:t>
            </a:r>
          </a:p>
          <a:p>
            <a:pPr>
              <a:lnSpc>
                <a:spcPct val="40000"/>
              </a:lnSpc>
              <a:spcBef>
                <a:spcPts val="1400"/>
              </a:spcBef>
              <a:tabLst>
                <a:tab pos="520700" algn="l"/>
              </a:tabLst>
              <a:defRPr sz="2200">
                <a:solidFill>
                  <a:srgbClr val="483F36"/>
                </a:solidFill>
              </a:defRPr>
            </a:pPr>
            <a:r>
              <a:rPr>
                <a:solidFill>
                  <a:srgbClr val="FFFFFF"/>
                </a:solidFill>
              </a:rPr>
              <a:t>All rights reserved</a:t>
            </a:r>
          </a:p>
        </p:txBody>
      </p:sp>
      <p:sp>
        <p:nvSpPr>
          <p:cNvPr id="45" name="Shape 45"/>
          <p:cNvSpPr/>
          <p:nvPr/>
        </p:nvSpPr>
        <p:spPr>
          <a:xfrm>
            <a:off x="8382000" y="8775700"/>
            <a:ext cx="4038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b="1">
                <a:solidFill>
                  <a:srgbClr val="FFFFFF"/>
                </a:solidFill>
              </a:rPr>
              <a:t>BIOZONE International Ltd</a:t>
            </a:r>
            <a:endParaRPr>
              <a:solidFill>
                <a:srgbClr val="FFFFFF"/>
              </a:solidFill>
            </a:endParaRPr>
          </a:p>
          <a:p>
            <a:pPr>
              <a:lnSpc>
                <a:spcPct val="40000"/>
              </a:lnSpc>
              <a:spcBef>
                <a:spcPts val="1400"/>
              </a:spcBef>
              <a:tabLst>
                <a:tab pos="520700" algn="l"/>
              </a:tabLst>
              <a:defRPr sz="2200">
                <a:solidFill>
                  <a:srgbClr val="483F36"/>
                </a:solidFill>
              </a:defRPr>
            </a:pPr>
            <a:r>
              <a:rPr u="sng">
                <a:solidFill>
                  <a:srgbClr val="FFFFFF"/>
                </a:solidFill>
                <a:hlinkClick r:id="rId3"/>
              </a:rPr>
              <a:t>http://www.biozone.com.au</a:t>
            </a:r>
          </a:p>
        </p:txBody>
      </p:sp>
      <p:sp>
        <p:nvSpPr>
          <p:cNvPr id="46" name="Shape 46"/>
          <p:cNvSpPr>
            <a:spLocks noGrp="1"/>
          </p:cNvSpPr>
          <p:nvPr>
            <p:ph type="title"/>
          </p:nvPr>
        </p:nvSpPr>
        <p:spPr>
          <a:xfrm>
            <a:off x="719999" y="359999"/>
            <a:ext cx="11912601" cy="1943101"/>
          </a:xfrm>
          <a:prstGeom prst="rect">
            <a:avLst/>
          </a:prstGeom>
        </p:spPr>
        <p:txBody>
          <a:bodyPr lIns="0" tIns="0" rIns="0" bIns="0"/>
          <a:lstStyle>
            <a:lvl1pPr defTabSz="457200">
              <a:tabLst>
                <a:tab pos="952500" algn="l"/>
              </a:tabLst>
            </a:lvl1pPr>
          </a:lstStyle>
          <a:p>
            <a:r>
              <a:t>Title Text</a:t>
            </a:r>
          </a:p>
        </p:txBody>
      </p:sp>
      <p:sp>
        <p:nvSpPr>
          <p:cNvPr id="47" name="Shape 47"/>
          <p:cNvSpPr>
            <a:spLocks noGrp="1"/>
          </p:cNvSpPr>
          <p:nvPr>
            <p:ph type="body" idx="1"/>
          </p:nvPr>
        </p:nvSpPr>
        <p:spPr>
          <a:xfrm>
            <a:off x="728300" y="1800000"/>
            <a:ext cx="10566401" cy="6273801"/>
          </a:xfrm>
          <a:prstGeom prst="rect">
            <a:avLst/>
          </a:prstGeom>
        </p:spPr>
        <p:txBody>
          <a:bodyPr numCol="1" spcCol="38100"/>
          <a:lstStyle>
            <a:lvl1pPr marL="381000" indent="-381000" defTabSz="457200">
              <a:lnSpc>
                <a:spcPts val="1900"/>
              </a:lnSpc>
              <a:spcBef>
                <a:spcPts val="2000"/>
              </a:spcBef>
              <a:buClr>
                <a:srgbClr val="FFFFFF"/>
              </a:buClr>
              <a:buSzPct val="200000"/>
              <a:tabLst>
                <a:tab pos="1016000" algn="l"/>
              </a:tabLst>
              <a:defRPr sz="1600" b="0">
                <a:solidFill>
                  <a:srgbClr val="FFFFFF"/>
                </a:solidFill>
              </a:defRPr>
            </a:lvl1pPr>
            <a:lvl2pPr marL="633599" indent="-252000" defTabSz="457200">
              <a:lnSpc>
                <a:spcPts val="1400"/>
              </a:lnSpc>
              <a:spcBef>
                <a:spcPts val="600"/>
              </a:spcBef>
              <a:tabLst>
                <a:tab pos="1485900" algn="l"/>
              </a:tabLst>
              <a:defRPr sz="1200">
                <a:solidFill>
                  <a:srgbClr val="FFFFFF"/>
                </a:solidFill>
              </a:defRPr>
            </a:lvl2pPr>
            <a:lvl3pPr marL="900000" indent="-252000" defTabSz="457200">
              <a:lnSpc>
                <a:spcPts val="1400"/>
              </a:lnSpc>
              <a:spcBef>
                <a:spcPts val="600"/>
              </a:spcBef>
              <a:tabLst>
                <a:tab pos="1638300" algn="l"/>
              </a:tabLst>
              <a:defRPr sz="1200">
                <a:solidFill>
                  <a:srgbClr val="FFFFFF"/>
                </a:solidFill>
              </a:defRPr>
            </a:lvl3pPr>
            <a:lvl4pPr marL="1152000" indent="-252000" defTabSz="457200">
              <a:lnSpc>
                <a:spcPts val="1400"/>
              </a:lnSpc>
              <a:spcBef>
                <a:spcPts val="600"/>
              </a:spcBef>
              <a:buFont typeface="Gill Sans"/>
              <a:tabLst>
                <a:tab pos="2235200" algn="l"/>
              </a:tabLst>
              <a:defRPr sz="1200">
                <a:solidFill>
                  <a:srgbClr val="FFFFFF"/>
                </a:solidFill>
              </a:defRPr>
            </a:lvl4pPr>
            <a:lvl5pPr marL="1403999" indent="-252000" defTabSz="457200">
              <a:lnSpc>
                <a:spcPts val="1400"/>
              </a:lnSpc>
              <a:spcBef>
                <a:spcPts val="600"/>
              </a:spcBef>
              <a:buFont typeface="Gill Sans"/>
              <a:tabLst>
                <a:tab pos="2616200" algn="l"/>
              </a:tabLst>
              <a:defRPr sz="1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55" name="Shape 55"/>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 name="Shape 56"/>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e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0" y="0"/>
            <a:ext cx="13017500" cy="15113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3" name="Shape 3"/>
          <p:cNvSpPr/>
          <p:nvPr/>
        </p:nvSpPr>
        <p:spPr>
          <a:xfrm>
            <a:off x="1041400" y="317500"/>
            <a:ext cx="10680700" cy="1244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a:lnSpc>
                <a:spcPct val="90000"/>
              </a:lnSpc>
              <a:tabLst>
                <a:tab pos="952500" algn="l"/>
              </a:tabLst>
              <a:defRPr sz="6400" b="1">
                <a:solidFill>
                  <a:srgbClr val="FFFFFF"/>
                </a:solidFill>
              </a:defRPr>
            </a:lvl1pPr>
          </a:lstStyle>
          <a:p>
            <a:r>
              <a:t>Contents</a:t>
            </a:r>
          </a:p>
        </p:txBody>
      </p:sp>
      <p:sp>
        <p:nvSpPr>
          <p:cNvPr id="4" name="Shape 4"/>
          <p:cNvSpPr/>
          <p:nvPr/>
        </p:nvSpPr>
        <p:spPr>
          <a:xfrm>
            <a:off x="0" y="8978900"/>
            <a:ext cx="13004800" cy="7747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5" name="Shape 5"/>
          <p:cNvSpPr/>
          <p:nvPr/>
        </p:nvSpPr>
        <p:spPr>
          <a:xfrm>
            <a:off x="1041400" y="9169400"/>
            <a:ext cx="54102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b="1">
                <a:solidFill>
                  <a:srgbClr val="FFFFFF"/>
                </a:solidFill>
              </a:defRPr>
            </a:lvl1pPr>
          </a:lstStyle>
          <a:p>
            <a:r>
              <a:t>Click on the hyperlink title you wish to view</a:t>
            </a:r>
          </a:p>
        </p:txBody>
      </p:sp>
      <p:pic>
        <p:nvPicPr>
          <p:cNvPr id="6" name="Cursor.png"/>
          <p:cNvPicPr>
            <a:picLocks noChangeAspect="1"/>
          </p:cNvPicPr>
          <p:nvPr/>
        </p:nvPicPr>
        <p:blipFill>
          <a:blip r:embed="rId8">
            <a:extLst/>
          </a:blip>
          <a:stretch>
            <a:fillRect/>
          </a:stretch>
        </p:blipFill>
        <p:spPr>
          <a:xfrm>
            <a:off x="7404100" y="9218014"/>
            <a:ext cx="241300" cy="342901"/>
          </a:xfrm>
          <a:prstGeom prst="rect">
            <a:avLst/>
          </a:prstGeom>
          <a:ln w="12700">
            <a:miter lim="400000"/>
          </a:ln>
        </p:spPr>
      </p:pic>
      <p:sp>
        <p:nvSpPr>
          <p:cNvPr id="7" name="Shape 7"/>
          <p:cNvSpPr>
            <a:spLocks noGrp="1"/>
          </p:cNvSpPr>
          <p:nvPr>
            <p:ph type="body" idx="1"/>
          </p:nvPr>
        </p:nvSpPr>
        <p:spPr>
          <a:xfrm>
            <a:off x="1752600" y="2019300"/>
            <a:ext cx="106807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534034"/>
          <a:lstStyle>
            <a:lvl2pPr marL="720000" indent="-360000">
              <a:spcBef>
                <a:spcPts val="500"/>
              </a:spcBef>
              <a:buClrTx/>
              <a:buFontTx/>
              <a:buChar char="•"/>
              <a:defRPr sz="2200" b="0"/>
            </a:lvl2pPr>
            <a:lvl3pPr marL="1079999" indent="-360000">
              <a:spcBef>
                <a:spcPts val="500"/>
              </a:spcBef>
              <a:buClrTx/>
              <a:buSzPct val="100000"/>
              <a:buFontTx/>
              <a:buChar char="•"/>
              <a:defRPr sz="2200" b="0"/>
            </a:lvl3pPr>
            <a:lvl4pPr marL="1440000" indent="-360000">
              <a:spcBef>
                <a:spcPts val="500"/>
              </a:spcBef>
              <a:buClrTx/>
              <a:buSzPct val="100000"/>
              <a:buFontTx/>
              <a:buChar char="•"/>
              <a:defRPr sz="2200" b="0"/>
            </a:lvl4pPr>
            <a:lvl5pPr marL="1799999" indent="-360000">
              <a:spcBef>
                <a:spcPts val="500"/>
              </a:spcBef>
              <a:buClrTx/>
              <a:buSzPct val="100000"/>
              <a:buFontTx/>
              <a:buChar char="•"/>
              <a:defRPr sz="2200" b="0"/>
            </a:lvl5pPr>
          </a:lstStyle>
          <a:p>
            <a:r>
              <a:t>Body Level One</a:t>
            </a:r>
          </a:p>
          <a:p>
            <a:pPr lvl="1"/>
            <a:r>
              <a:t>Body Level Two</a:t>
            </a:r>
          </a:p>
          <a:p>
            <a:pPr lvl="2"/>
            <a:r>
              <a:t>Body Level Three</a:t>
            </a:r>
          </a:p>
          <a:p>
            <a:pPr lvl="3"/>
            <a:r>
              <a:t>Body Level Four</a:t>
            </a:r>
          </a:p>
          <a:p>
            <a:pPr lvl="4"/>
            <a:r>
              <a:t>Body Level Five</a:t>
            </a:r>
          </a:p>
        </p:txBody>
      </p:sp>
      <p:sp>
        <p:nvSpPr>
          <p:cNvPr id="8" name="Shape 8"/>
          <p:cNvSpPr>
            <a:spLocks noGrp="1"/>
          </p:cNvSpPr>
          <p:nvPr>
            <p:ph type="title"/>
          </p:nvPr>
        </p:nvSpPr>
        <p:spPr>
          <a:xfrm>
            <a:off x="889000" y="1790700"/>
            <a:ext cx="10464800"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9" name="Shape 9"/>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marL="0" algn="ctr" defTabSz="584200">
              <a:tabLst/>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1pPr>
      <a:lvl2pPr marL="0" marR="0" indent="228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2pPr>
      <a:lvl3pPr marL="0" marR="0" indent="457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3pPr>
      <a:lvl4pPr marL="0" marR="0" indent="685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4pPr>
      <a:lvl5pPr marL="0" marR="0" indent="9144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5pPr>
      <a:lvl6pPr marL="0" marR="0" indent="11430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6pPr>
      <a:lvl7pPr marL="0" marR="0" indent="1371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7pPr>
      <a:lvl8pPr marL="0" marR="0" indent="1600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8pPr>
      <a:lvl9pPr marL="0" marR="0" indent="1828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9pPr>
    </p:titleStyle>
    <p:bodyStyle>
      <a:lvl1pPr marL="360000" marR="0" indent="-360000"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1pPr>
      <a:lvl2pPr marL="75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2pPr>
      <a:lvl3pPr marL="11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3pPr>
      <a:lvl4pPr marL="14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4pPr>
      <a:lvl5pPr marL="183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5pPr>
      <a:lvl6pPr marL="219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6pPr>
      <a:lvl7pPr marL="2552726"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7pPr>
      <a:lvl8pPr marL="29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8pPr>
      <a:lvl9pPr marL="32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slide" Target="slide8.xml"/><Relationship Id="rId4" Type="http://schemas.openxmlformats.org/officeDocument/2006/relationships/slide" Target="slide12.xml"/><Relationship Id="rId5" Type="http://schemas.openxmlformats.org/officeDocument/2006/relationships/slide" Target="slide14.xml"/><Relationship Id="rId6" Type="http://schemas.openxmlformats.org/officeDocument/2006/relationships/slide" Target="slide17.xml"/><Relationship Id="rId7" Type="http://schemas.openxmlformats.org/officeDocument/2006/relationships/slide" Target="slide20.xml"/><Relationship Id="rId8" Type="http://schemas.openxmlformats.org/officeDocument/2006/relationships/slide" Target="slide23.xml"/><Relationship Id="rId9" Type="http://schemas.openxmlformats.org/officeDocument/2006/relationships/slide" Target="slide37.xml"/><Relationship Id="rId10" Type="http://schemas.openxmlformats.org/officeDocument/2006/relationships/slide" Target="slide24.xml"/><Relationship Id="rId1" Type="http://schemas.openxmlformats.org/officeDocument/2006/relationships/slideLayout" Target="../slideLayouts/slideLayout2.xml"/><Relationship Id="rId2" Type="http://schemas.openxmlformats.org/officeDocument/2006/relationships/slide" Target="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jpeg"/><Relationship Id="rId3" Type="http://schemas.openxmlformats.org/officeDocument/2006/relationships/image" Target="../media/image6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tif"/></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 Id="rId3"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5.jpeg"/><Relationship Id="rId4"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image" Target="../media/image7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jpeg"/><Relationship Id="rId3"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image" Target="../media/image83.tif"/></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zone.com.au/faqconditionsofus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gnu.org/copyleft/fdl.html" TargetMode="External"/><Relationship Id="rId3" Type="http://schemas.openxmlformats.org/officeDocument/2006/relationships/hyperlink" Target="http://creativecommons.org/licenses/by-sa/3.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DNA Hybridization DNA combi.pdf"/>
          <p:cNvPicPr>
            <a:picLocks noChangeAspect="1"/>
          </p:cNvPicPr>
          <p:nvPr/>
        </p:nvPicPr>
        <p:blipFill>
          <a:blip r:embed="rId2">
            <a:extLst/>
          </a:blip>
          <a:stretch>
            <a:fillRect/>
          </a:stretch>
        </p:blipFill>
        <p:spPr>
          <a:xfrm>
            <a:off x="7150100" y="7480300"/>
            <a:ext cx="4029075" cy="952500"/>
          </a:xfrm>
          <a:prstGeom prst="rect">
            <a:avLst/>
          </a:prstGeom>
          <a:ln w="12700">
            <a:miter lim="400000"/>
          </a:ln>
        </p:spPr>
      </p:pic>
      <p:pic>
        <p:nvPicPr>
          <p:cNvPr id="177" name="DNA Hybridization DNA-2 yel.pdf"/>
          <p:cNvPicPr>
            <a:picLocks noChangeAspect="1"/>
          </p:cNvPicPr>
          <p:nvPr/>
        </p:nvPicPr>
        <p:blipFill>
          <a:blip r:embed="rId3">
            <a:extLst/>
          </a:blip>
          <a:stretch>
            <a:fillRect/>
          </a:stretch>
        </p:blipFill>
        <p:spPr>
          <a:xfrm>
            <a:off x="10109200" y="6146800"/>
            <a:ext cx="2717800" cy="508492"/>
          </a:xfrm>
          <a:prstGeom prst="rect">
            <a:avLst/>
          </a:prstGeom>
          <a:ln w="12700">
            <a:miter lim="400000"/>
          </a:ln>
        </p:spPr>
      </p:pic>
      <p:pic>
        <p:nvPicPr>
          <p:cNvPr id="178" name="DNA Hybridization DNA-2 red.pdf"/>
          <p:cNvPicPr>
            <a:picLocks noChangeAspect="1"/>
          </p:cNvPicPr>
          <p:nvPr/>
        </p:nvPicPr>
        <p:blipFill>
          <a:blip r:embed="rId4">
            <a:extLst/>
          </a:blip>
          <a:stretch>
            <a:fillRect/>
          </a:stretch>
        </p:blipFill>
        <p:spPr>
          <a:xfrm>
            <a:off x="5778500" y="6116929"/>
            <a:ext cx="2667000" cy="499772"/>
          </a:xfrm>
          <a:prstGeom prst="rect">
            <a:avLst/>
          </a:prstGeom>
          <a:ln w="12700">
            <a:miter lim="400000"/>
          </a:ln>
        </p:spPr>
      </p:pic>
      <p:pic>
        <p:nvPicPr>
          <p:cNvPr id="179" name="DNA Hybridization DNA yello.pdf"/>
          <p:cNvPicPr>
            <a:picLocks noChangeAspect="1"/>
          </p:cNvPicPr>
          <p:nvPr/>
        </p:nvPicPr>
        <p:blipFill>
          <a:blip r:embed="rId5">
            <a:extLst/>
          </a:blip>
          <a:stretch>
            <a:fillRect/>
          </a:stretch>
        </p:blipFill>
        <p:spPr>
          <a:xfrm>
            <a:off x="9829800" y="4572000"/>
            <a:ext cx="2809155" cy="520700"/>
          </a:xfrm>
          <a:prstGeom prst="rect">
            <a:avLst/>
          </a:prstGeom>
          <a:ln w="12700">
            <a:miter lim="400000"/>
          </a:ln>
        </p:spPr>
      </p:pic>
      <p:pic>
        <p:nvPicPr>
          <p:cNvPr id="180" name="DNA Hybridization DNA red.pdf"/>
          <p:cNvPicPr>
            <a:picLocks noChangeAspect="1"/>
          </p:cNvPicPr>
          <p:nvPr/>
        </p:nvPicPr>
        <p:blipFill>
          <a:blip r:embed="rId6">
            <a:extLst/>
          </a:blip>
          <a:stretch>
            <a:fillRect/>
          </a:stretch>
        </p:blipFill>
        <p:spPr>
          <a:xfrm>
            <a:off x="5676900" y="4521200"/>
            <a:ext cx="3082290" cy="571500"/>
          </a:xfrm>
          <a:prstGeom prst="rect">
            <a:avLst/>
          </a:prstGeom>
          <a:ln w="12700">
            <a:miter lim="400000"/>
          </a:ln>
        </p:spPr>
      </p:pic>
      <p:sp>
        <p:nvSpPr>
          <p:cNvPr id="181" name="Shape 181"/>
          <p:cNvSpPr>
            <a:spLocks noGrp="1"/>
          </p:cNvSpPr>
          <p:nvPr>
            <p:ph type="title"/>
          </p:nvPr>
        </p:nvSpPr>
        <p:spPr>
          <a:prstGeom prst="rect">
            <a:avLst/>
          </a:prstGeom>
        </p:spPr>
        <p:txBody>
          <a:bodyPr/>
          <a:lstStyle>
            <a:lvl1pPr>
              <a:tabLst>
                <a:tab pos="952500" algn="l"/>
              </a:tabLst>
            </a:lvl1pPr>
          </a:lstStyle>
          <a:p>
            <a:r>
              <a:t>DNA Hybridisation Method</a:t>
            </a:r>
          </a:p>
        </p:txBody>
      </p:sp>
      <p:sp>
        <p:nvSpPr>
          <p:cNvPr id="182" name="Shape 182"/>
          <p:cNvSpPr>
            <a:spLocks noGrp="1"/>
          </p:cNvSpPr>
          <p:nvPr>
            <p:ph type="body" sz="quarter" idx="1"/>
          </p:nvPr>
        </p:nvSpPr>
        <p:spPr>
          <a:xfrm>
            <a:off x="368300" y="1790700"/>
            <a:ext cx="4495304" cy="5421115"/>
          </a:xfrm>
          <a:prstGeom prst="rect">
            <a:avLst/>
          </a:prstGeom>
        </p:spPr>
        <p:txBody>
          <a:bodyPr/>
          <a:lstStyle/>
          <a:p>
            <a:pPr marL="345600" indent="-345600">
              <a:tabLst>
                <a:tab pos="1016000" algn="l"/>
              </a:tabLst>
            </a:pPr>
            <a:r>
              <a:t>DNA is isolated from blood samples from each species:</a:t>
            </a:r>
          </a:p>
          <a:p>
            <a:pPr marL="680045" lvl="1" indent="-320000">
              <a:tabLst>
                <a:tab pos="1485900" algn="l"/>
              </a:tabLst>
            </a:pPr>
            <a:r>
              <a:t>The greater the similarity in the DNA base sequences, the stronger the attraction between the two strands and the harder it is to separate them again.</a:t>
            </a:r>
          </a:p>
          <a:p>
            <a:pPr marL="680045" lvl="1" indent="-320000">
              <a:tabLst>
                <a:tab pos="1485900" algn="l"/>
              </a:tabLst>
            </a:pPr>
            <a:r>
              <a:t>A crude measure of DNA relatedness can be achieved by measuring how hard it is to separate the hybrid DNA.</a:t>
            </a:r>
          </a:p>
          <a:p>
            <a:pPr marL="680045" lvl="1" indent="-320000">
              <a:tabLst>
                <a:tab pos="1485900" algn="l"/>
              </a:tabLst>
            </a:pPr>
            <a:r>
              <a:t>This is done by finding the temperature at which it unzips into single strands again (in this case it would be 83.6°C).</a:t>
            </a:r>
          </a:p>
        </p:txBody>
      </p:sp>
      <p:sp>
        <p:nvSpPr>
          <p:cNvPr id="183" name="Shape 183"/>
          <p:cNvSpPr/>
          <p:nvPr/>
        </p:nvSpPr>
        <p:spPr>
          <a:xfrm>
            <a:off x="5937126" y="4127500"/>
            <a:ext cx="227369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Extract human DNA</a:t>
            </a:r>
          </a:p>
        </p:txBody>
      </p:sp>
      <p:sp>
        <p:nvSpPr>
          <p:cNvPr id="184" name="Shape 184"/>
          <p:cNvSpPr/>
          <p:nvPr/>
        </p:nvSpPr>
        <p:spPr>
          <a:xfrm>
            <a:off x="9767213" y="4127500"/>
            <a:ext cx="30226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b="1"/>
            </a:lvl1pPr>
          </a:lstStyle>
          <a:p>
            <a:pPr>
              <a:defRPr b="0"/>
            </a:pPr>
            <a:r>
              <a:rPr b="1"/>
              <a:t>Extract chimpanzee DNA</a:t>
            </a:r>
          </a:p>
        </p:txBody>
      </p:sp>
      <p:sp>
        <p:nvSpPr>
          <p:cNvPr id="185" name="Shape 185"/>
          <p:cNvSpPr/>
          <p:nvPr/>
        </p:nvSpPr>
        <p:spPr>
          <a:xfrm>
            <a:off x="7976804" y="8775700"/>
            <a:ext cx="42545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Some of the opposing bases in the DNA sequence do not match. Separation temperature of hybrid strand is 83.6°C.</a:t>
            </a:r>
          </a:p>
        </p:txBody>
      </p:sp>
      <p:sp>
        <p:nvSpPr>
          <p:cNvPr id="186" name="Shape 186"/>
          <p:cNvSpPr/>
          <p:nvPr/>
        </p:nvSpPr>
        <p:spPr>
          <a:xfrm>
            <a:off x="8359983" y="6832600"/>
            <a:ext cx="1613348"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latin typeface="Hoefler Text"/>
                <a:ea typeface="Hoefler Text"/>
                <a:cs typeface="Hoefler Text"/>
                <a:sym typeface="Hoefler Text"/>
              </a:defRPr>
            </a:pPr>
            <a:r>
              <a:rPr sz="1800">
                <a:latin typeface="+mn-lt"/>
                <a:ea typeface="+mn-ea"/>
                <a:cs typeface="+mn-cs"/>
                <a:sym typeface="Arial"/>
              </a:rPr>
              <a:t>Mix strands to</a:t>
            </a:r>
          </a:p>
          <a:p>
            <a:pPr algn="ctr">
              <a:lnSpc>
                <a:spcPts val="2100"/>
              </a:lnSpc>
              <a:tabLst>
                <a:tab pos="520700" algn="l"/>
              </a:tabLst>
              <a:defRPr sz="2800">
                <a:latin typeface="Hoefler Text"/>
                <a:ea typeface="Hoefler Text"/>
                <a:cs typeface="Hoefler Text"/>
                <a:sym typeface="Hoefler Text"/>
              </a:defRPr>
            </a:pPr>
            <a:r>
              <a:rPr sz="1800">
                <a:latin typeface="+mn-lt"/>
                <a:ea typeface="+mn-ea"/>
                <a:cs typeface="+mn-cs"/>
                <a:sym typeface="Arial"/>
              </a:rPr>
              <a:t>form a hybrid</a:t>
            </a:r>
          </a:p>
        </p:txBody>
      </p:sp>
      <p:sp>
        <p:nvSpPr>
          <p:cNvPr id="187" name="Shape 187"/>
          <p:cNvSpPr/>
          <p:nvPr/>
        </p:nvSpPr>
        <p:spPr>
          <a:xfrm>
            <a:off x="7572169" y="5245100"/>
            <a:ext cx="31877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lvl1pPr>
          </a:lstStyle>
          <a:p>
            <a:r>
              <a:t>Unzip the DNA using heat (both human and chimpanzee DNA unwinds at 86°C)</a:t>
            </a:r>
          </a:p>
        </p:txBody>
      </p:sp>
      <p:sp>
        <p:nvSpPr>
          <p:cNvPr id="188" name="Shape 188"/>
          <p:cNvSpPr/>
          <p:nvPr/>
        </p:nvSpPr>
        <p:spPr>
          <a:xfrm flipV="1">
            <a:off x="7073900" y="5133340"/>
            <a:ext cx="0" cy="1051637"/>
          </a:xfrm>
          <a:prstGeom prst="line">
            <a:avLst/>
          </a:prstGeom>
          <a:ln w="762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89" name="Shape 189"/>
          <p:cNvSpPr/>
          <p:nvPr/>
        </p:nvSpPr>
        <p:spPr>
          <a:xfrm flipV="1">
            <a:off x="11480800" y="5133340"/>
            <a:ext cx="1" cy="1064336"/>
          </a:xfrm>
          <a:prstGeom prst="line">
            <a:avLst/>
          </a:prstGeom>
          <a:ln w="762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90" name="Shape 190"/>
          <p:cNvSpPr/>
          <p:nvPr/>
        </p:nvSpPr>
        <p:spPr>
          <a:xfrm flipV="1">
            <a:off x="10871200" y="6743700"/>
            <a:ext cx="508000" cy="723901"/>
          </a:xfrm>
          <a:prstGeom prst="line">
            <a:avLst/>
          </a:prstGeom>
          <a:ln w="762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91" name="Shape 191"/>
          <p:cNvSpPr/>
          <p:nvPr/>
        </p:nvSpPr>
        <p:spPr>
          <a:xfrm flipH="1" flipV="1">
            <a:off x="7226300" y="6731000"/>
            <a:ext cx="673100" cy="749300"/>
          </a:xfrm>
          <a:prstGeom prst="line">
            <a:avLst/>
          </a:prstGeom>
          <a:ln w="762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92" name="Shape 192"/>
          <p:cNvSpPr/>
          <p:nvPr/>
        </p:nvSpPr>
        <p:spPr>
          <a:xfrm>
            <a:off x="9949711" y="8408844"/>
            <a:ext cx="147252" cy="350761"/>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195" name="Group 195"/>
          <p:cNvGrpSpPr/>
          <p:nvPr/>
        </p:nvGrpSpPr>
        <p:grpSpPr>
          <a:xfrm>
            <a:off x="5842000" y="1320800"/>
            <a:ext cx="2679700" cy="2768600"/>
            <a:chOff x="266700" y="38100"/>
            <a:chExt cx="2679700" cy="2768600"/>
          </a:xfrm>
        </p:grpSpPr>
        <p:pic>
          <p:nvPicPr>
            <p:cNvPr id="193" name="happy girl CA CC crop.png"/>
            <p:cNvPicPr>
              <a:picLocks noChangeAspect="1"/>
            </p:cNvPicPr>
            <p:nvPr/>
          </p:nvPicPr>
          <p:blipFill>
            <a:blip r:embed="rId7">
              <a:extLst/>
            </a:blip>
            <a:srcRect b="15062"/>
            <a:stretch>
              <a:fillRect/>
            </a:stretch>
          </p:blipFill>
          <p:spPr>
            <a:xfrm>
              <a:off x="266700" y="38100"/>
              <a:ext cx="2679700" cy="2578100"/>
            </a:xfrm>
            <a:prstGeom prst="rect">
              <a:avLst/>
            </a:prstGeom>
            <a:ln w="25400" cap="flat">
              <a:noFill/>
              <a:miter lim="400000"/>
            </a:ln>
            <a:effectLst>
              <a:outerShdw blurRad="25400" dist="12700" dir="5400000" rotWithShape="0">
                <a:srgbClr val="000000">
                  <a:alpha val="50000"/>
                </a:srgbClr>
              </a:outerShdw>
            </a:effectLst>
          </p:spPr>
        </p:pic>
        <p:sp>
          <p:nvSpPr>
            <p:cNvPr id="194" name="Shape 194"/>
            <p:cNvSpPr/>
            <p:nvPr/>
          </p:nvSpPr>
          <p:spPr>
            <a:xfrm>
              <a:off x="2489200" y="2679700"/>
              <a:ext cx="416440" cy="127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CA</a:t>
              </a:r>
            </a:p>
          </p:txBody>
        </p:sp>
      </p:grpSp>
      <p:grpSp>
        <p:nvGrpSpPr>
          <p:cNvPr id="198" name="Group 198"/>
          <p:cNvGrpSpPr/>
          <p:nvPr/>
        </p:nvGrpSpPr>
        <p:grpSpPr>
          <a:xfrm>
            <a:off x="9347200" y="1574800"/>
            <a:ext cx="3568700" cy="2501900"/>
            <a:chOff x="0" y="0"/>
            <a:chExt cx="3568700" cy="2501900"/>
          </a:xfrm>
        </p:grpSpPr>
        <p:pic>
          <p:nvPicPr>
            <p:cNvPr id="196" name="Chimp Head iStock-206204.png"/>
            <p:cNvPicPr>
              <a:picLocks noChangeAspect="1"/>
            </p:cNvPicPr>
            <p:nvPr/>
          </p:nvPicPr>
          <p:blipFill>
            <a:blip r:embed="rId8">
              <a:extLst/>
            </a:blip>
            <a:stretch>
              <a:fillRect/>
            </a:stretch>
          </p:blipFill>
          <p:spPr>
            <a:xfrm>
              <a:off x="0" y="0"/>
              <a:ext cx="3568700" cy="2324100"/>
            </a:xfrm>
            <a:prstGeom prst="rect">
              <a:avLst/>
            </a:prstGeom>
            <a:ln w="12700" cap="flat">
              <a:noFill/>
              <a:miter lim="400000"/>
            </a:ln>
            <a:effectLst/>
          </p:spPr>
        </p:pic>
        <p:sp>
          <p:nvSpPr>
            <p:cNvPr id="197" name="Shape 197"/>
            <p:cNvSpPr/>
            <p:nvPr/>
          </p:nvSpPr>
          <p:spPr>
            <a:xfrm>
              <a:off x="3009900" y="2374900"/>
              <a:ext cx="501148" cy="127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iStock</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Protein Structure OHT quart-2.pdf"/>
          <p:cNvPicPr>
            <a:picLocks noChangeAspect="1"/>
          </p:cNvPicPr>
          <p:nvPr/>
        </p:nvPicPr>
        <p:blipFill>
          <a:blip r:embed="rId2">
            <a:extLst/>
          </a:blip>
          <a:stretch>
            <a:fillRect/>
          </a:stretch>
        </p:blipFill>
        <p:spPr>
          <a:xfrm>
            <a:off x="8597900" y="6262577"/>
            <a:ext cx="3073400" cy="2576623"/>
          </a:xfrm>
          <a:prstGeom prst="rect">
            <a:avLst/>
          </a:prstGeom>
          <a:ln w="12700">
            <a:miter lim="400000"/>
          </a:ln>
        </p:spPr>
      </p:pic>
      <p:sp>
        <p:nvSpPr>
          <p:cNvPr id="201" name="Shape 201"/>
          <p:cNvSpPr>
            <a:spLocks noGrp="1"/>
          </p:cNvSpPr>
          <p:nvPr>
            <p:ph type="title"/>
          </p:nvPr>
        </p:nvSpPr>
        <p:spPr>
          <a:prstGeom prst="rect">
            <a:avLst/>
          </a:prstGeom>
        </p:spPr>
        <p:txBody>
          <a:bodyPr/>
          <a:lstStyle>
            <a:lvl1pPr>
              <a:tabLst>
                <a:tab pos="952500" algn="l"/>
              </a:tabLst>
            </a:lvl1pPr>
          </a:lstStyle>
          <a:p>
            <a:r>
              <a:t>Amino Acid Sequencing</a:t>
            </a:r>
          </a:p>
        </p:txBody>
      </p:sp>
      <p:sp>
        <p:nvSpPr>
          <p:cNvPr id="202" name="Shape 202"/>
          <p:cNvSpPr>
            <a:spLocks noGrp="1"/>
          </p:cNvSpPr>
          <p:nvPr>
            <p:ph type="body" sz="half" idx="1"/>
          </p:nvPr>
        </p:nvSpPr>
        <p:spPr>
          <a:xfrm>
            <a:off x="368300" y="1790700"/>
            <a:ext cx="6964909" cy="7141121"/>
          </a:xfrm>
          <a:prstGeom prst="rect">
            <a:avLst/>
          </a:prstGeom>
        </p:spPr>
        <p:txBody>
          <a:bodyPr/>
          <a:lstStyle/>
          <a:p>
            <a:pPr marL="345600" indent="-345600">
              <a:tabLst>
                <a:tab pos="1016000" algn="l"/>
              </a:tabLst>
            </a:pPr>
            <a:r>
              <a:t>The sequences of amino acids in certain proteins (e.g. </a:t>
            </a:r>
            <a:r>
              <a:rPr b="1">
                <a:solidFill>
                  <a:srgbClr val="006994"/>
                </a:solidFill>
              </a:rPr>
              <a:t>haemoglobin</a:t>
            </a:r>
            <a:r>
              <a:t> and </a:t>
            </a:r>
            <a:r>
              <a:rPr b="1">
                <a:solidFill>
                  <a:srgbClr val="006994"/>
                </a:solidFill>
              </a:rPr>
              <a:t>cytochrome C</a:t>
            </a:r>
            <a:r>
              <a:t>) have revealed great similarities and specific differences between species.</a:t>
            </a:r>
          </a:p>
          <a:p>
            <a:pPr marL="345600" indent="-345600">
              <a:tabLst>
                <a:tab pos="1016000" algn="l"/>
              </a:tabLst>
            </a:pPr>
            <a:r>
              <a:t>Closely related species have proteins</a:t>
            </a:r>
            <a:br/>
            <a:r>
              <a:t>with similar amino acid sequences.</a:t>
            </a:r>
          </a:p>
          <a:p>
            <a:pPr marL="345600" indent="-345600">
              <a:tabLst>
                <a:tab pos="1016000" algn="l"/>
              </a:tabLst>
            </a:pPr>
            <a:r>
              <a:t>Amino acid sequences are determined </a:t>
            </a:r>
            <a:br/>
            <a:r>
              <a:t>by inherited genes and differences are </a:t>
            </a:r>
            <a:br/>
            <a:r>
              <a:t>due to mutations.</a:t>
            </a:r>
          </a:p>
          <a:p>
            <a:pPr marL="345600" indent="-345600">
              <a:tabLst>
                <a:tab pos="1016000" algn="l"/>
              </a:tabLst>
            </a:pPr>
            <a:r>
              <a:t>The degree of similarity of these proteins is determined by the number of mutations that have occurred. Distantly related species have had more time for differences to accumulate:</a:t>
            </a:r>
          </a:p>
          <a:p>
            <a:pPr marL="680045" lvl="1" indent="-320000">
              <a:tabLst>
                <a:tab pos="1485900" algn="l"/>
              </a:tabLst>
            </a:pPr>
            <a:r>
              <a:t>The greater the elapsed time since common ancestry, the greater the time for mutations to occur.</a:t>
            </a:r>
          </a:p>
          <a:p>
            <a:pPr marL="680045" lvl="1" indent="-320000">
              <a:tabLst>
                <a:tab pos="1485900" algn="l"/>
              </a:tabLst>
            </a:pPr>
            <a:r>
              <a:t>This in turn leads to a greater difference in amino acid sequences between species.</a:t>
            </a:r>
          </a:p>
        </p:txBody>
      </p:sp>
      <p:grpSp>
        <p:nvGrpSpPr>
          <p:cNvPr id="216" name="Group 216"/>
          <p:cNvGrpSpPr/>
          <p:nvPr/>
        </p:nvGrpSpPr>
        <p:grpSpPr>
          <a:xfrm>
            <a:off x="8001000" y="1529926"/>
            <a:ext cx="4352575" cy="3879439"/>
            <a:chOff x="0" y="0"/>
            <a:chExt cx="4352574" cy="3879437"/>
          </a:xfrm>
        </p:grpSpPr>
        <p:sp>
          <p:nvSpPr>
            <p:cNvPr id="203" name="Shape 203"/>
            <p:cNvSpPr/>
            <p:nvPr/>
          </p:nvSpPr>
          <p:spPr>
            <a:xfrm>
              <a:off x="407233" y="336735"/>
              <a:ext cx="3626287" cy="3211315"/>
            </a:xfrm>
            <a:custGeom>
              <a:avLst/>
              <a:gdLst/>
              <a:ahLst/>
              <a:cxnLst>
                <a:cxn ang="0">
                  <a:pos x="wd2" y="hd2"/>
                </a:cxn>
                <a:cxn ang="5400000">
                  <a:pos x="wd2" y="hd2"/>
                </a:cxn>
                <a:cxn ang="10800000">
                  <a:pos x="wd2" y="hd2"/>
                </a:cxn>
                <a:cxn ang="16200000">
                  <a:pos x="wd2" y="hd2"/>
                </a:cxn>
              </a:cxnLst>
              <a:rect l="0" t="0" r="r" b="b"/>
              <a:pathLst>
                <a:path w="21600" h="21600" extrusionOk="0">
                  <a:moveTo>
                    <a:pt x="0" y="3365"/>
                  </a:moveTo>
                  <a:lnTo>
                    <a:pt x="4583" y="0"/>
                  </a:lnTo>
                  <a:lnTo>
                    <a:pt x="9955" y="821"/>
                  </a:lnTo>
                  <a:lnTo>
                    <a:pt x="14149" y="5021"/>
                  </a:lnTo>
                  <a:lnTo>
                    <a:pt x="15859" y="10191"/>
                  </a:lnTo>
                  <a:lnTo>
                    <a:pt x="11281" y="12337"/>
                  </a:lnTo>
                  <a:lnTo>
                    <a:pt x="6958" y="13046"/>
                  </a:lnTo>
                  <a:lnTo>
                    <a:pt x="4009" y="17494"/>
                  </a:lnTo>
                  <a:lnTo>
                    <a:pt x="7122" y="21600"/>
                  </a:lnTo>
                  <a:lnTo>
                    <a:pt x="13074" y="21109"/>
                  </a:lnTo>
                  <a:lnTo>
                    <a:pt x="18235" y="17626"/>
                  </a:lnTo>
                  <a:lnTo>
                    <a:pt x="21600" y="13454"/>
                  </a:lnTo>
                </a:path>
              </a:pathLst>
            </a:custGeom>
            <a:noFill/>
            <a:ln w="38100" cap="flat">
              <a:solidFill>
                <a:srgbClr val="00000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204" name="Shape 204"/>
            <p:cNvSpPr/>
            <p:nvPr/>
          </p:nvSpPr>
          <p:spPr>
            <a:xfrm>
              <a:off x="0" y="502073"/>
              <a:ext cx="720590"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lnSpc>
                  <a:spcPts val="1400"/>
                </a:lnSpc>
                <a:tabLst>
                  <a:tab pos="520700" algn="l"/>
                </a:tabLst>
                <a:defRPr sz="1200" b="1">
                  <a:solidFill>
                    <a:srgbClr val="FFFFFF"/>
                  </a:solidFill>
                </a:defRPr>
              </a:lvl1pPr>
            </a:lstStyle>
            <a:p>
              <a:r>
                <a:t>Phe</a:t>
              </a:r>
            </a:p>
          </p:txBody>
        </p:sp>
        <p:sp>
          <p:nvSpPr>
            <p:cNvPr id="205" name="Shape 205"/>
            <p:cNvSpPr/>
            <p:nvPr/>
          </p:nvSpPr>
          <p:spPr>
            <a:xfrm>
              <a:off x="787364" y="0"/>
              <a:ext cx="720590" cy="720000"/>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lnSpc>
                  <a:spcPts val="1400"/>
                </a:lnSpc>
                <a:tabLst>
                  <a:tab pos="520700" algn="l"/>
                </a:tabLst>
                <a:defRPr sz="1200" b="1">
                  <a:solidFill>
                    <a:srgbClr val="FFFFFF"/>
                  </a:solidFill>
                </a:defRPr>
              </a:lvl1pPr>
            </a:lstStyle>
            <a:p>
              <a:r>
                <a:t>Glu</a:t>
              </a:r>
            </a:p>
          </p:txBody>
        </p:sp>
        <p:sp>
          <p:nvSpPr>
            <p:cNvPr id="206" name="Shape 206"/>
            <p:cNvSpPr/>
            <p:nvPr/>
          </p:nvSpPr>
          <p:spPr>
            <a:xfrm>
              <a:off x="1682088" y="116799"/>
              <a:ext cx="720590"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lnSpc>
                  <a:spcPts val="1400"/>
                </a:lnSpc>
                <a:tabLst>
                  <a:tab pos="520700" algn="l"/>
                </a:tabLst>
                <a:defRPr sz="1200" b="1">
                  <a:solidFill>
                    <a:srgbClr val="FFFFFF"/>
                  </a:solidFill>
                </a:defRPr>
              </a:lvl1pPr>
            </a:lstStyle>
            <a:p>
              <a:r>
                <a:t>Tyr</a:t>
              </a:r>
            </a:p>
          </p:txBody>
        </p:sp>
        <p:sp>
          <p:nvSpPr>
            <p:cNvPr id="207" name="Shape 207"/>
            <p:cNvSpPr/>
            <p:nvPr/>
          </p:nvSpPr>
          <p:spPr>
            <a:xfrm>
              <a:off x="2312186" y="657537"/>
              <a:ext cx="720591"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lnSpc>
                  <a:spcPts val="1400"/>
                </a:lnSpc>
                <a:tabLst>
                  <a:tab pos="520700" algn="l"/>
                </a:tabLst>
                <a:defRPr sz="1200" b="1">
                  <a:solidFill>
                    <a:srgbClr val="FFFFFF"/>
                  </a:solidFill>
                </a:defRPr>
              </a:lvl1pPr>
            </a:lstStyle>
            <a:p>
              <a:r>
                <a:t>Ser</a:t>
              </a:r>
            </a:p>
          </p:txBody>
        </p:sp>
        <p:sp>
          <p:nvSpPr>
            <p:cNvPr id="208" name="Shape 208"/>
            <p:cNvSpPr/>
            <p:nvPr/>
          </p:nvSpPr>
          <p:spPr>
            <a:xfrm>
              <a:off x="3631985" y="1950479"/>
              <a:ext cx="720590"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1400"/>
                </a:lnSpc>
                <a:tabLst>
                  <a:tab pos="520700" algn="l"/>
                </a:tabLst>
                <a:defRPr sz="1200" b="1">
                  <a:solidFill>
                    <a:srgbClr val="FFFFFF"/>
                  </a:solidFill>
                </a:defRPr>
              </a:lvl1pPr>
            </a:lstStyle>
            <a:p>
              <a:r>
                <a:t>Ala</a:t>
              </a:r>
            </a:p>
          </p:txBody>
        </p:sp>
        <p:sp>
          <p:nvSpPr>
            <p:cNvPr id="209" name="Shape 209"/>
            <p:cNvSpPr/>
            <p:nvPr/>
          </p:nvSpPr>
          <p:spPr>
            <a:xfrm>
              <a:off x="3022707" y="2642810"/>
              <a:ext cx="720591"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1400"/>
                </a:lnSpc>
                <a:tabLst>
                  <a:tab pos="520700" algn="l"/>
                </a:tabLst>
                <a:defRPr sz="1200" b="1">
                  <a:solidFill>
                    <a:srgbClr val="FFFFFF"/>
                  </a:solidFill>
                </a:defRPr>
              </a:lvl1pPr>
            </a:lstStyle>
            <a:p>
              <a:r>
                <a:t>Ala</a:t>
              </a:r>
            </a:p>
          </p:txBody>
        </p:sp>
        <p:sp>
          <p:nvSpPr>
            <p:cNvPr id="210" name="Shape 210"/>
            <p:cNvSpPr/>
            <p:nvPr/>
          </p:nvSpPr>
          <p:spPr>
            <a:xfrm>
              <a:off x="2740766" y="1397967"/>
              <a:ext cx="720591"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lnSpc>
                  <a:spcPts val="1400"/>
                </a:lnSpc>
                <a:tabLst>
                  <a:tab pos="520700" algn="l"/>
                </a:tabLst>
                <a:defRPr sz="1200" b="1">
                  <a:solidFill>
                    <a:srgbClr val="FFFFFF"/>
                  </a:solidFill>
                </a:defRPr>
              </a:lvl1pPr>
            </a:lstStyle>
            <a:p>
              <a:r>
                <a:t>Iso</a:t>
              </a:r>
            </a:p>
          </p:txBody>
        </p:sp>
        <p:sp>
          <p:nvSpPr>
            <p:cNvPr id="211" name="Shape 211"/>
            <p:cNvSpPr/>
            <p:nvPr/>
          </p:nvSpPr>
          <p:spPr>
            <a:xfrm>
              <a:off x="1958089" y="1770339"/>
              <a:ext cx="720591"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lnSpc>
                  <a:spcPts val="1400"/>
                </a:lnSpc>
                <a:tabLst>
                  <a:tab pos="520700" algn="l"/>
                </a:tabLst>
                <a:defRPr sz="1200" b="1">
                  <a:solidFill>
                    <a:srgbClr val="FFFFFF"/>
                  </a:solidFill>
                </a:defRPr>
              </a:lvl1pPr>
            </a:lstStyle>
            <a:p>
              <a:r>
                <a:t>Phe</a:t>
              </a:r>
            </a:p>
          </p:txBody>
        </p:sp>
        <p:sp>
          <p:nvSpPr>
            <p:cNvPr id="212" name="Shape 212"/>
            <p:cNvSpPr/>
            <p:nvPr/>
          </p:nvSpPr>
          <p:spPr>
            <a:xfrm>
              <a:off x="1147185" y="1892058"/>
              <a:ext cx="720591"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lnSpc>
                  <a:spcPts val="1400"/>
                </a:lnSpc>
                <a:tabLst>
                  <a:tab pos="520700" algn="l"/>
                </a:tabLst>
                <a:defRPr sz="1200" b="1">
                  <a:solidFill>
                    <a:srgbClr val="FFFFFF"/>
                  </a:solidFill>
                </a:defRPr>
              </a:lvl1pPr>
            </a:lstStyle>
            <a:p>
              <a:r>
                <a:t>Ala</a:t>
              </a:r>
            </a:p>
          </p:txBody>
        </p:sp>
        <p:sp>
          <p:nvSpPr>
            <p:cNvPr id="213" name="Shape 213"/>
            <p:cNvSpPr/>
            <p:nvPr/>
          </p:nvSpPr>
          <p:spPr>
            <a:xfrm>
              <a:off x="1232293" y="3159437"/>
              <a:ext cx="720591"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lnSpc>
                  <a:spcPts val="1400"/>
                </a:lnSpc>
                <a:tabLst>
                  <a:tab pos="520700" algn="l"/>
                </a:tabLst>
                <a:defRPr sz="1200" b="1">
                  <a:solidFill>
                    <a:srgbClr val="FFFFFF"/>
                  </a:solidFill>
                </a:defRPr>
              </a:lvl1pPr>
            </a:lstStyle>
            <a:p>
              <a:r>
                <a:t>Met</a:t>
              </a:r>
            </a:p>
          </p:txBody>
        </p:sp>
        <p:sp>
          <p:nvSpPr>
            <p:cNvPr id="214" name="Shape 214"/>
            <p:cNvSpPr/>
            <p:nvPr/>
          </p:nvSpPr>
          <p:spPr>
            <a:xfrm>
              <a:off x="2166298" y="3095937"/>
              <a:ext cx="720590"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1400"/>
                </a:lnSpc>
                <a:tabLst>
                  <a:tab pos="520700" algn="l"/>
                </a:tabLst>
                <a:defRPr sz="1200" b="1">
                  <a:solidFill>
                    <a:srgbClr val="FFFFFF"/>
                  </a:solidFill>
                </a:defRPr>
              </a:lvl1pPr>
            </a:lstStyle>
            <a:p>
              <a:r>
                <a:t>Gly</a:t>
              </a:r>
            </a:p>
          </p:txBody>
        </p:sp>
        <p:sp>
          <p:nvSpPr>
            <p:cNvPr id="215" name="Shape 215"/>
            <p:cNvSpPr/>
            <p:nvPr/>
          </p:nvSpPr>
          <p:spPr>
            <a:xfrm>
              <a:off x="635178" y="2543749"/>
              <a:ext cx="720590" cy="720001"/>
            </a:xfrm>
            <a:prstGeom prst="ellipse">
              <a:avLst/>
            </a:prstGeom>
            <a:solidFill>
              <a:srgbClr val="237C9B"/>
            </a:solidFill>
            <a:ln w="254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a:lnSpc>
                  <a:spcPts val="1400"/>
                </a:lnSpc>
                <a:tabLst>
                  <a:tab pos="520700" algn="l"/>
                </a:tabLst>
                <a:defRPr sz="1200" b="1">
                  <a:solidFill>
                    <a:srgbClr val="FFFFFF"/>
                  </a:solidFill>
                </a:defRPr>
              </a:lvl1pPr>
            </a:lstStyle>
            <a:p>
              <a:r>
                <a:t>Glu</a:t>
              </a:r>
            </a:p>
          </p:txBody>
        </p:sp>
      </p:grpSp>
      <p:sp>
        <p:nvSpPr>
          <p:cNvPr id="217" name="Shape 217"/>
          <p:cNvSpPr/>
          <p:nvPr/>
        </p:nvSpPr>
        <p:spPr>
          <a:xfrm>
            <a:off x="9093200" y="8978900"/>
            <a:ext cx="2057450"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tabLst>
                <a:tab pos="520700" algn="l"/>
              </a:tabLst>
              <a:defRPr sz="2400" b="1"/>
            </a:lvl1pPr>
          </a:lstStyle>
          <a:p>
            <a:r>
              <a:t>Haemoglobin</a:t>
            </a:r>
          </a:p>
        </p:txBody>
      </p:sp>
      <p:sp>
        <p:nvSpPr>
          <p:cNvPr id="218" name="Shape 218"/>
          <p:cNvSpPr/>
          <p:nvPr/>
        </p:nvSpPr>
        <p:spPr>
          <a:xfrm>
            <a:off x="8991600" y="5499100"/>
            <a:ext cx="2133600" cy="3456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400" b="1"/>
            </a:lvl1pPr>
          </a:lstStyle>
          <a:p>
            <a:r>
              <a:t>Amino acids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0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0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 name="Table 220"/>
          <p:cNvGraphicFramePr/>
          <p:nvPr/>
        </p:nvGraphicFramePr>
        <p:xfrm>
          <a:off x="4660900" y="4673600"/>
          <a:ext cx="7848602" cy="4116914"/>
        </p:xfrm>
        <a:graphic>
          <a:graphicData uri="http://schemas.openxmlformats.org/drawingml/2006/table">
            <a:tbl>
              <a:tblPr firstRow="1">
                <a:tableStyleId>{8F44A2F1-9E1F-4B54-A3A2-5F16C0AD49E2}</a:tableStyleId>
              </a:tblPr>
              <a:tblGrid>
                <a:gridCol w="2247900"/>
                <a:gridCol w="2207010"/>
                <a:gridCol w="3393692"/>
              </a:tblGrid>
              <a:tr h="1016000">
                <a:tc>
                  <a:txBody>
                    <a:bodyPr/>
                    <a:lstStyle/>
                    <a:p>
                      <a:pPr marL="114300" defTabSz="457200">
                        <a:lnSpc>
                          <a:spcPts val="3100"/>
                        </a:lnSpc>
                        <a:tabLst>
                          <a:tab pos="520700" algn="l"/>
                        </a:tabLst>
                        <a:defRPr>
                          <a:solidFill>
                            <a:srgbClr val="000000"/>
                          </a:solidFill>
                        </a:defRPr>
                      </a:pPr>
                      <a:r>
                        <a:rPr sz="2400" b="1">
                          <a:solidFill>
                            <a:srgbClr val="FFFFFF"/>
                          </a:solidFill>
                          <a:latin typeface="+mn-lt"/>
                          <a:ea typeface="+mn-ea"/>
                          <a:cs typeface="+mn-cs"/>
                          <a:sym typeface="Arial"/>
                        </a:rPr>
                        <a:t>Primate</a:t>
                      </a:r>
                    </a:p>
                  </a:txBody>
                  <a:tcPr marL="0" marR="0" marT="0" marB="0" anchor="ctr" horzOverflow="overflow">
                    <a:lnR w="0">
                      <a:miter lim="400000"/>
                    </a:lnR>
                    <a:lnB w="0">
                      <a:miter lim="400000"/>
                    </a:lnB>
                    <a:solidFill>
                      <a:srgbClr val="006994"/>
                    </a:solidFill>
                  </a:tcPr>
                </a:tc>
                <a:tc>
                  <a:txBody>
                    <a:bodyPr/>
                    <a:lstStyle/>
                    <a:p>
                      <a:pPr marL="114300" defTabSz="457200">
                        <a:lnSpc>
                          <a:spcPts val="2400"/>
                        </a:lnSpc>
                        <a:tabLst>
                          <a:tab pos="520700" algn="l"/>
                        </a:tabLst>
                        <a:defRPr>
                          <a:solidFill>
                            <a:srgbClr val="000000"/>
                          </a:solidFill>
                        </a:defRPr>
                      </a:pPr>
                      <a:r>
                        <a:rPr b="1">
                          <a:solidFill>
                            <a:srgbClr val="FFFFFF"/>
                          </a:solidFill>
                          <a:latin typeface="+mn-lt"/>
                          <a:ea typeface="+mn-ea"/>
                          <a:cs typeface="+mn-cs"/>
                          <a:sym typeface="Arial"/>
                        </a:rPr>
                        <a:t>No. of amino acids different from humans</a:t>
                      </a:r>
                    </a:p>
                  </a:txBody>
                  <a:tcPr marL="0" marR="0" marT="0" marB="0" anchor="ctr" horzOverflow="overflow">
                    <a:lnL w="0">
                      <a:miter lim="400000"/>
                    </a:lnL>
                    <a:lnR w="0">
                      <a:miter lim="400000"/>
                    </a:lnR>
                    <a:lnB w="0">
                      <a:miter lim="400000"/>
                    </a:lnB>
                    <a:solidFill>
                      <a:srgbClr val="006994"/>
                    </a:solidFill>
                  </a:tcPr>
                </a:tc>
                <a:tc>
                  <a:txBody>
                    <a:bodyPr/>
                    <a:lstStyle/>
                    <a:p>
                      <a:pPr marL="114300" defTabSz="457200">
                        <a:lnSpc>
                          <a:spcPts val="2400"/>
                        </a:lnSpc>
                        <a:tabLst>
                          <a:tab pos="520700" algn="l"/>
                        </a:tabLst>
                        <a:defRPr sz="2800">
                          <a:solidFill>
                            <a:srgbClr val="FFFFFF"/>
                          </a:solidFill>
                          <a:sym typeface="Hoefler Text"/>
                        </a:defRPr>
                      </a:pPr>
                      <a:r>
                        <a:rPr sz="1800" b="1">
                          <a:latin typeface="+mn-lt"/>
                          <a:ea typeface="+mn-ea"/>
                          <a:cs typeface="+mn-cs"/>
                          <a:sym typeface="Arial"/>
                        </a:rPr>
                        <a:t>Position of</a:t>
                      </a:r>
                      <a:endParaRPr sz="1800">
                        <a:latin typeface="+mn-lt"/>
                        <a:ea typeface="+mn-ea"/>
                        <a:cs typeface="+mn-cs"/>
                        <a:sym typeface="Arial"/>
                      </a:endParaRPr>
                    </a:p>
                    <a:p>
                      <a:pPr marL="114300" defTabSz="457200">
                        <a:lnSpc>
                          <a:spcPts val="2400"/>
                        </a:lnSpc>
                        <a:tabLst>
                          <a:tab pos="520700" algn="l"/>
                        </a:tabLst>
                        <a:defRPr sz="2800">
                          <a:solidFill>
                            <a:srgbClr val="FFFFFF"/>
                          </a:solidFill>
                          <a:sym typeface="Hoefler Text"/>
                        </a:defRPr>
                      </a:pPr>
                      <a:r>
                        <a:rPr sz="1800" b="1">
                          <a:latin typeface="+mn-lt"/>
                          <a:ea typeface="+mn-ea"/>
                          <a:cs typeface="+mn-cs"/>
                          <a:sym typeface="Arial"/>
                        </a:rPr>
                        <a:t>changed amino acids</a:t>
                      </a:r>
                    </a:p>
                  </a:txBody>
                  <a:tcPr marL="0" marR="0" marT="0" marB="0" anchor="ctr" horzOverflow="overflow">
                    <a:lnL w="0">
                      <a:miter lim="400000"/>
                    </a:lnL>
                    <a:lnB w="0">
                      <a:miter lim="400000"/>
                    </a:lnB>
                    <a:solidFill>
                      <a:srgbClr val="006994"/>
                    </a:solidFill>
                  </a:tcPr>
                </a:tc>
              </a:tr>
              <a:tr h="620183">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Chimpanzee</a:t>
                      </a:r>
                    </a:p>
                  </a:txBody>
                  <a:tcPr marL="0" marR="0" marT="0" marB="0" anchor="ctr" horzOverflow="overflow">
                    <a:lnR w="12700">
                      <a:solidFill>
                        <a:srgbClr val="B7AB41"/>
                      </a:solidFill>
                      <a:miter lim="400000"/>
                    </a:lnR>
                    <a:lnT w="0">
                      <a:miter lim="400000"/>
                    </a:lnT>
                    <a:lnB w="12700">
                      <a:solidFill>
                        <a:srgbClr val="B7AB41"/>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Identical</a:t>
                      </a:r>
                    </a:p>
                  </a:txBody>
                  <a:tcPr marL="0" marR="0" marT="0" marB="0" anchor="ctr" horzOverflow="overflow">
                    <a:lnL w="12700">
                      <a:solidFill>
                        <a:srgbClr val="B7AB41"/>
                      </a:solidFill>
                      <a:miter lim="400000"/>
                    </a:lnL>
                    <a:lnR w="12700">
                      <a:solidFill>
                        <a:srgbClr val="B7AB41"/>
                      </a:solidFill>
                      <a:miter lim="400000"/>
                    </a:lnR>
                    <a:lnT w="0">
                      <a:miter lim="400000"/>
                    </a:lnT>
                    <a:lnB w="12700">
                      <a:solidFill>
                        <a:srgbClr val="B7AB41"/>
                      </a:solidFill>
                      <a:miter lim="400000"/>
                    </a:lnB>
                    <a:solidFill>
                      <a:srgbClr val="FFFFFF"/>
                    </a:solidFill>
                  </a:tcPr>
                </a:tc>
                <a:tc>
                  <a:txBody>
                    <a:bodyPr/>
                    <a:lstStyle/>
                    <a:p>
                      <a:pPr marL="114300" algn="l" defTabSz="457200">
                        <a:lnSpc>
                          <a:spcPts val="2400"/>
                        </a:lnSpc>
                        <a:tabLst>
                          <a:tab pos="520700" algn="l"/>
                        </a:tabLst>
                        <a:defRPr>
                          <a:solidFill>
                            <a:srgbClr val="000000"/>
                          </a:solidFill>
                        </a:defRPr>
                      </a:pPr>
                      <a:r>
                        <a:rPr>
                          <a:latin typeface="+mn-lt"/>
                          <a:ea typeface="+mn-ea"/>
                          <a:cs typeface="+mn-cs"/>
                          <a:sym typeface="Arial"/>
                        </a:rPr>
                        <a:t>–</a:t>
                      </a:r>
                    </a:p>
                  </a:txBody>
                  <a:tcPr marL="0" marR="0" marT="0" marB="0" anchor="ctr" horzOverflow="overflow">
                    <a:lnL w="12700">
                      <a:solidFill>
                        <a:srgbClr val="B7AB41"/>
                      </a:solidFill>
                      <a:miter lim="400000"/>
                    </a:lnL>
                    <a:lnT w="0">
                      <a:miter lim="400000"/>
                    </a:lnT>
                    <a:lnB w="12700">
                      <a:solidFill>
                        <a:srgbClr val="B7AB41"/>
                      </a:solidFill>
                      <a:miter lim="400000"/>
                    </a:lnB>
                    <a:solidFill>
                      <a:srgbClr val="FFFFFF"/>
                    </a:solidFill>
                  </a:tcPr>
                </a:tc>
              </a:tr>
              <a:tr h="620183">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Gorilla</a:t>
                      </a:r>
                    </a:p>
                  </a:txBody>
                  <a:tcPr marL="0" marR="0" marT="0" marB="0" anchor="ctr" horzOverflow="overflow">
                    <a:lnR w="12700">
                      <a:solidFill>
                        <a:srgbClr val="B7AB41"/>
                      </a:solidFill>
                      <a:miter lim="400000"/>
                    </a:lnR>
                    <a:lnT w="12700">
                      <a:solidFill>
                        <a:srgbClr val="B7AB41"/>
                      </a:solidFill>
                      <a:miter lim="400000"/>
                    </a:lnT>
                    <a:lnB w="12700">
                      <a:solidFill>
                        <a:srgbClr val="B7AB41"/>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1</a:t>
                      </a:r>
                    </a:p>
                  </a:txBody>
                  <a:tcPr marL="0" marR="0" marT="0" marB="0" anchor="ctr" horzOverflow="overflow">
                    <a:lnL w="12700">
                      <a:solidFill>
                        <a:srgbClr val="B7AB41"/>
                      </a:solidFill>
                      <a:miter lim="400000"/>
                    </a:lnL>
                    <a:lnR w="12700">
                      <a:solidFill>
                        <a:srgbClr val="B7AB41"/>
                      </a:solidFill>
                      <a:miter lim="400000"/>
                    </a:lnR>
                    <a:lnT w="12700">
                      <a:solidFill>
                        <a:srgbClr val="B7AB41"/>
                      </a:solidFill>
                      <a:miter lim="400000"/>
                    </a:lnT>
                    <a:lnB w="12700">
                      <a:solidFill>
                        <a:srgbClr val="B7AB41"/>
                      </a:solidFill>
                      <a:miter lim="400000"/>
                    </a:lnB>
                    <a:solidFill>
                      <a:srgbClr val="FFFFFF"/>
                    </a:solidFill>
                  </a:tcPr>
                </a:tc>
                <a:tc>
                  <a:txBody>
                    <a:bodyPr/>
                    <a:lstStyle/>
                    <a:p>
                      <a:pPr marL="114300" algn="l" defTabSz="457200">
                        <a:lnSpc>
                          <a:spcPts val="2400"/>
                        </a:lnSpc>
                        <a:tabLst>
                          <a:tab pos="520700" algn="l"/>
                        </a:tabLst>
                        <a:defRPr>
                          <a:solidFill>
                            <a:srgbClr val="000000"/>
                          </a:solidFill>
                        </a:defRPr>
                      </a:pPr>
                      <a:r>
                        <a:rPr b="1">
                          <a:latin typeface="+mn-lt"/>
                          <a:ea typeface="+mn-ea"/>
                          <a:cs typeface="+mn-cs"/>
                          <a:sym typeface="Arial"/>
                        </a:rPr>
                        <a:t>104</a:t>
                      </a:r>
                    </a:p>
                  </a:txBody>
                  <a:tcPr marL="0" marR="0" marT="0" marB="0" anchor="ctr" horzOverflow="overflow">
                    <a:lnL w="12700">
                      <a:solidFill>
                        <a:srgbClr val="B7AB41"/>
                      </a:solidFill>
                      <a:miter lim="400000"/>
                    </a:lnL>
                    <a:lnT w="12700">
                      <a:solidFill>
                        <a:srgbClr val="B7AB41"/>
                      </a:solidFill>
                      <a:miter lim="400000"/>
                    </a:lnT>
                    <a:lnB w="12700">
                      <a:solidFill>
                        <a:srgbClr val="B7AB41"/>
                      </a:solidFill>
                      <a:miter lim="400000"/>
                    </a:lnB>
                    <a:solidFill>
                      <a:srgbClr val="FFFFFF"/>
                    </a:solidFill>
                  </a:tcPr>
                </a:tc>
              </a:tr>
              <a:tr h="620182">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Gibbon</a:t>
                      </a:r>
                    </a:p>
                  </a:txBody>
                  <a:tcPr marL="0" marR="0" marT="0" marB="0" anchor="ctr" horzOverflow="overflow">
                    <a:lnR w="12700">
                      <a:solidFill>
                        <a:srgbClr val="B7AB41"/>
                      </a:solidFill>
                      <a:miter lim="400000"/>
                    </a:lnR>
                    <a:lnT w="12700">
                      <a:solidFill>
                        <a:srgbClr val="B7AB41"/>
                      </a:solidFill>
                      <a:miter lim="400000"/>
                    </a:lnT>
                    <a:lnB w="12700">
                      <a:solidFill>
                        <a:srgbClr val="B7AB41"/>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3</a:t>
                      </a:r>
                    </a:p>
                  </a:txBody>
                  <a:tcPr marL="0" marR="0" marT="0" marB="0" anchor="ctr" horzOverflow="overflow">
                    <a:lnL w="12700">
                      <a:solidFill>
                        <a:srgbClr val="B7AB41"/>
                      </a:solidFill>
                      <a:miter lim="400000"/>
                    </a:lnL>
                    <a:lnR w="12700">
                      <a:solidFill>
                        <a:srgbClr val="B7AB41"/>
                      </a:solidFill>
                      <a:miter lim="400000"/>
                    </a:lnR>
                    <a:lnT w="12700">
                      <a:solidFill>
                        <a:srgbClr val="B7AB41"/>
                      </a:solidFill>
                      <a:miter lim="400000"/>
                    </a:lnT>
                    <a:lnB w="12700">
                      <a:solidFill>
                        <a:srgbClr val="B7AB41"/>
                      </a:solidFill>
                      <a:miter lim="400000"/>
                    </a:lnB>
                    <a:solidFill>
                      <a:srgbClr val="FFFFFF"/>
                    </a:solidFill>
                  </a:tcPr>
                </a:tc>
                <a:tc>
                  <a:txBody>
                    <a:bodyPr/>
                    <a:lstStyle/>
                    <a:p>
                      <a:pPr marL="114300" algn="l" defTabSz="457200">
                        <a:lnSpc>
                          <a:spcPts val="2400"/>
                        </a:lnSpc>
                        <a:tabLst>
                          <a:tab pos="520700" algn="l"/>
                        </a:tabLst>
                        <a:defRPr>
                          <a:solidFill>
                            <a:srgbClr val="000000"/>
                          </a:solidFill>
                          <a:latin typeface="+mn-lt"/>
                          <a:ea typeface="+mn-ea"/>
                          <a:cs typeface="+mn-cs"/>
                          <a:sym typeface="Arial"/>
                        </a:defRPr>
                      </a:pPr>
                      <a:r>
                        <a:rPr b="1"/>
                        <a:t>80  87  125</a:t>
                      </a:r>
                    </a:p>
                  </a:txBody>
                  <a:tcPr marL="0" marR="0" marT="0" marB="0" anchor="ctr" horzOverflow="overflow">
                    <a:lnL w="12700">
                      <a:solidFill>
                        <a:srgbClr val="B7AB41"/>
                      </a:solidFill>
                      <a:miter lim="400000"/>
                    </a:lnL>
                    <a:lnT w="12700">
                      <a:solidFill>
                        <a:srgbClr val="B7AB41"/>
                      </a:solidFill>
                      <a:miter lim="400000"/>
                    </a:lnT>
                    <a:lnB w="12700">
                      <a:solidFill>
                        <a:srgbClr val="B7AB41"/>
                      </a:solidFill>
                      <a:miter lim="400000"/>
                    </a:lnB>
                    <a:solidFill>
                      <a:srgbClr val="FFFFFF"/>
                    </a:solidFill>
                  </a:tcPr>
                </a:tc>
              </a:tr>
              <a:tr h="620183">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Rhesus monkey</a:t>
                      </a:r>
                    </a:p>
                  </a:txBody>
                  <a:tcPr marL="0" marR="0" marT="0" marB="0" anchor="ctr" horzOverflow="overflow">
                    <a:lnR w="12700">
                      <a:solidFill>
                        <a:srgbClr val="B7AB41"/>
                      </a:solidFill>
                      <a:miter lim="400000"/>
                    </a:lnR>
                    <a:lnT w="12700">
                      <a:solidFill>
                        <a:srgbClr val="B7AB41"/>
                      </a:solidFill>
                      <a:miter lim="400000"/>
                    </a:lnT>
                    <a:lnB w="12700">
                      <a:solidFill>
                        <a:srgbClr val="B7AB41"/>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8</a:t>
                      </a:r>
                    </a:p>
                  </a:txBody>
                  <a:tcPr marL="0" marR="0" marT="0" marB="0" anchor="ctr" horzOverflow="overflow">
                    <a:lnL w="12700">
                      <a:solidFill>
                        <a:srgbClr val="B7AB41"/>
                      </a:solidFill>
                      <a:miter lim="400000"/>
                    </a:lnL>
                    <a:lnR w="12700">
                      <a:solidFill>
                        <a:srgbClr val="B7AB41"/>
                      </a:solidFill>
                      <a:miter lim="400000"/>
                    </a:lnR>
                    <a:lnT w="12700">
                      <a:solidFill>
                        <a:srgbClr val="B7AB41"/>
                      </a:solidFill>
                      <a:miter lim="400000"/>
                    </a:lnT>
                    <a:lnB w="12700">
                      <a:solidFill>
                        <a:srgbClr val="B7AB41"/>
                      </a:solidFill>
                      <a:miter lim="400000"/>
                    </a:lnB>
                    <a:solidFill>
                      <a:srgbClr val="FFFFFF"/>
                    </a:solidFill>
                  </a:tcPr>
                </a:tc>
                <a:tc>
                  <a:txBody>
                    <a:bodyPr/>
                    <a:lstStyle/>
                    <a:p>
                      <a:pPr marL="114300" algn="l" defTabSz="457200">
                        <a:lnSpc>
                          <a:spcPts val="2400"/>
                        </a:lnSpc>
                        <a:tabLst>
                          <a:tab pos="520700" algn="l"/>
                        </a:tabLst>
                        <a:defRPr>
                          <a:solidFill>
                            <a:srgbClr val="000000"/>
                          </a:solidFill>
                          <a:latin typeface="+mn-lt"/>
                          <a:ea typeface="+mn-ea"/>
                          <a:cs typeface="+mn-cs"/>
                          <a:sym typeface="Arial"/>
                        </a:defRPr>
                      </a:pPr>
                      <a:r>
                        <a:rPr b="1"/>
                        <a:t>9  13  33  50  76  87  104  125</a:t>
                      </a:r>
                    </a:p>
                  </a:txBody>
                  <a:tcPr marL="0" marR="0" marT="0" marB="0" anchor="ctr" horzOverflow="overflow">
                    <a:lnL w="12700">
                      <a:solidFill>
                        <a:srgbClr val="B7AB41"/>
                      </a:solidFill>
                      <a:miter lim="400000"/>
                    </a:lnL>
                    <a:lnT w="12700">
                      <a:solidFill>
                        <a:srgbClr val="B7AB41"/>
                      </a:solidFill>
                      <a:miter lim="400000"/>
                    </a:lnT>
                    <a:lnB w="12700">
                      <a:solidFill>
                        <a:srgbClr val="B7AB41"/>
                      </a:solidFill>
                      <a:miter lim="400000"/>
                    </a:lnB>
                    <a:solidFill>
                      <a:srgbClr val="FFFFFF"/>
                    </a:solidFill>
                  </a:tcPr>
                </a:tc>
              </a:tr>
              <a:tr h="620183">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Squirrel monkey</a:t>
                      </a:r>
                    </a:p>
                  </a:txBody>
                  <a:tcPr marL="0" marR="0" marT="0" marB="0" anchor="ctr" horzOverflow="overflow">
                    <a:lnR w="12700">
                      <a:solidFill>
                        <a:srgbClr val="B7AB41"/>
                      </a:solidFill>
                      <a:miter lim="400000"/>
                    </a:lnR>
                    <a:lnT w="12700">
                      <a:solidFill>
                        <a:srgbClr val="B7AB41"/>
                      </a:solidFill>
                      <a:miter lim="400000"/>
                    </a:lnT>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9</a:t>
                      </a:r>
                    </a:p>
                  </a:txBody>
                  <a:tcPr marL="0" marR="0" marT="0" marB="0" anchor="ctr" horzOverflow="overflow">
                    <a:lnL w="12700">
                      <a:solidFill>
                        <a:srgbClr val="B7AB41"/>
                      </a:solidFill>
                      <a:miter lim="400000"/>
                    </a:lnL>
                    <a:lnR w="12700">
                      <a:solidFill>
                        <a:srgbClr val="B7AB41"/>
                      </a:solidFill>
                      <a:miter lim="400000"/>
                    </a:lnR>
                    <a:lnT w="12700">
                      <a:solidFill>
                        <a:srgbClr val="B7AB41"/>
                      </a:solidFill>
                      <a:miter lim="400000"/>
                    </a:lnT>
                    <a:solidFill>
                      <a:srgbClr val="FFFFFF"/>
                    </a:solidFill>
                  </a:tcPr>
                </a:tc>
                <a:tc>
                  <a:txBody>
                    <a:bodyPr/>
                    <a:lstStyle/>
                    <a:p>
                      <a:pPr marL="114300" algn="l" defTabSz="457200">
                        <a:lnSpc>
                          <a:spcPts val="2400"/>
                        </a:lnSpc>
                        <a:tabLst>
                          <a:tab pos="520700" algn="l"/>
                        </a:tabLst>
                        <a:defRPr>
                          <a:solidFill>
                            <a:srgbClr val="000000"/>
                          </a:solidFill>
                          <a:latin typeface="+mn-lt"/>
                          <a:ea typeface="+mn-ea"/>
                          <a:cs typeface="+mn-cs"/>
                          <a:sym typeface="Arial"/>
                        </a:defRPr>
                      </a:pPr>
                      <a:r>
                        <a:rPr b="1"/>
                        <a:t>5  6  9  21  22  56  76  87  125</a:t>
                      </a:r>
                    </a:p>
                  </a:txBody>
                  <a:tcPr marL="0" marR="0" marT="0" marB="0" anchor="ctr" horzOverflow="overflow">
                    <a:lnL w="12700">
                      <a:solidFill>
                        <a:srgbClr val="B7AB41"/>
                      </a:solidFill>
                      <a:miter lim="400000"/>
                    </a:lnL>
                    <a:lnT w="12700">
                      <a:solidFill>
                        <a:srgbClr val="B7AB41"/>
                      </a:solidFill>
                      <a:miter lim="400000"/>
                    </a:lnT>
                    <a:solidFill>
                      <a:srgbClr val="FFFFFF"/>
                    </a:solidFill>
                  </a:tcPr>
                </a:tc>
              </a:tr>
            </a:tbl>
          </a:graphicData>
        </a:graphic>
      </p:graphicFrame>
      <p:sp>
        <p:nvSpPr>
          <p:cNvPr id="221" name="Shape 221"/>
          <p:cNvSpPr>
            <a:spLocks noGrp="1"/>
          </p:cNvSpPr>
          <p:nvPr>
            <p:ph type="title"/>
          </p:nvPr>
        </p:nvSpPr>
        <p:spPr>
          <a:prstGeom prst="rect">
            <a:avLst/>
          </a:prstGeom>
        </p:spPr>
        <p:txBody>
          <a:bodyPr/>
          <a:lstStyle>
            <a:lvl1pPr>
              <a:tabLst>
                <a:tab pos="952500" algn="l"/>
              </a:tabLst>
            </a:lvl1pPr>
          </a:lstStyle>
          <a:p>
            <a:r>
              <a:t>Amino Acid Sequencing</a:t>
            </a:r>
          </a:p>
        </p:txBody>
      </p:sp>
      <p:sp>
        <p:nvSpPr>
          <p:cNvPr id="222" name="Shape 222"/>
          <p:cNvSpPr>
            <a:spLocks noGrp="1"/>
          </p:cNvSpPr>
          <p:nvPr>
            <p:ph type="body" sz="quarter" idx="1"/>
          </p:nvPr>
        </p:nvSpPr>
        <p:spPr>
          <a:xfrm>
            <a:off x="368300" y="1790700"/>
            <a:ext cx="5131086" cy="1447800"/>
          </a:xfrm>
          <a:prstGeom prst="rect">
            <a:avLst/>
          </a:prstGeom>
        </p:spPr>
        <p:txBody>
          <a:bodyPr/>
          <a:lstStyle>
            <a:lvl1pPr>
              <a:lnSpc>
                <a:spcPts val="3200"/>
              </a:lnSpc>
              <a:tabLst>
                <a:tab pos="1016000" algn="l"/>
              </a:tabLst>
            </a:lvl1pPr>
          </a:lstStyle>
          <a:p>
            <a:r>
              <a:t>Amino acid differences for beta-haemoglobin in primates compared to the human sequence:</a:t>
            </a:r>
          </a:p>
        </p:txBody>
      </p:sp>
      <p:grpSp>
        <p:nvGrpSpPr>
          <p:cNvPr id="225" name="Group 225"/>
          <p:cNvGrpSpPr/>
          <p:nvPr/>
        </p:nvGrpSpPr>
        <p:grpSpPr>
          <a:xfrm>
            <a:off x="4826000" y="8559800"/>
            <a:ext cx="7378700" cy="970422"/>
            <a:chOff x="0" y="0"/>
            <a:chExt cx="7378700" cy="970421"/>
          </a:xfrm>
        </p:grpSpPr>
        <p:sp>
          <p:nvSpPr>
            <p:cNvPr id="223" name="Shape 223"/>
            <p:cNvSpPr/>
            <p:nvPr/>
          </p:nvSpPr>
          <p:spPr>
            <a:xfrm>
              <a:off x="0" y="406400"/>
              <a:ext cx="7378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400"/>
                </a:lnSpc>
                <a:tabLst>
                  <a:tab pos="520700" algn="l"/>
                </a:tabLst>
                <a:defRPr>
                  <a:solidFill>
                    <a:srgbClr val="000000"/>
                  </a:solidFill>
                </a:defRPr>
              </a:pPr>
              <a:r>
                <a:t>The 'position of changed amino acids' is the point in the protein, composed of 146 amino acids, at which a </a:t>
              </a:r>
              <a:r>
                <a:rPr b="1"/>
                <a:t>different</a:t>
              </a:r>
              <a:r>
                <a:t> amino acid occurs.</a:t>
              </a:r>
            </a:p>
          </p:txBody>
        </p:sp>
        <p:sp>
          <p:nvSpPr>
            <p:cNvPr id="224" name="Shape 224"/>
            <p:cNvSpPr/>
            <p:nvPr/>
          </p:nvSpPr>
          <p:spPr>
            <a:xfrm>
              <a:off x="6070727" y="0"/>
              <a:ext cx="1" cy="331186"/>
            </a:xfrm>
            <a:prstGeom prst="line">
              <a:avLst/>
            </a:prstGeom>
            <a:noFill/>
            <a:ln w="63500" cap="flat">
              <a:solidFill>
                <a:srgbClr val="006994"/>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226" name="Gibbon.png"/>
          <p:cNvPicPr>
            <a:picLocks noChangeAspect="1"/>
          </p:cNvPicPr>
          <p:nvPr/>
        </p:nvPicPr>
        <p:blipFill>
          <a:blip r:embed="rId2">
            <a:extLst/>
          </a:blip>
          <a:stretch>
            <a:fillRect/>
          </a:stretch>
        </p:blipFill>
        <p:spPr>
          <a:xfrm flipH="1">
            <a:off x="10417858" y="114300"/>
            <a:ext cx="2604374" cy="4635500"/>
          </a:xfrm>
          <a:prstGeom prst="rect">
            <a:avLst/>
          </a:prstGeom>
          <a:ln w="12700">
            <a:miter lim="400000"/>
          </a:ln>
        </p:spPr>
      </p:pic>
      <p:sp>
        <p:nvSpPr>
          <p:cNvPr id="227" name="Shape 227"/>
          <p:cNvSpPr/>
          <p:nvPr/>
        </p:nvSpPr>
        <p:spPr>
          <a:xfrm>
            <a:off x="11442700" y="1384300"/>
            <a:ext cx="92687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lvl1pPr>
          </a:lstStyle>
          <a:p>
            <a:r>
              <a:t>Gibbon</a:t>
            </a:r>
          </a:p>
        </p:txBody>
      </p:sp>
      <p:pic>
        <p:nvPicPr>
          <p:cNvPr id="228" name="Gorilla Male RA-CC.png"/>
          <p:cNvPicPr>
            <a:picLocks noChangeAspect="1"/>
          </p:cNvPicPr>
          <p:nvPr/>
        </p:nvPicPr>
        <p:blipFill>
          <a:blip r:embed="rId3">
            <a:extLst/>
          </a:blip>
          <a:stretch>
            <a:fillRect/>
          </a:stretch>
        </p:blipFill>
        <p:spPr>
          <a:xfrm>
            <a:off x="1739900" y="2914072"/>
            <a:ext cx="3522332" cy="3924301"/>
          </a:xfrm>
          <a:prstGeom prst="rect">
            <a:avLst/>
          </a:prstGeom>
          <a:ln w="12700">
            <a:miter lim="400000"/>
          </a:ln>
        </p:spPr>
      </p:pic>
      <p:pic>
        <p:nvPicPr>
          <p:cNvPr id="229" name="Capuchin Monkey OS21087.png"/>
          <p:cNvPicPr>
            <a:picLocks noChangeAspect="1"/>
          </p:cNvPicPr>
          <p:nvPr/>
        </p:nvPicPr>
        <p:blipFill>
          <a:blip r:embed="rId4">
            <a:extLst/>
          </a:blip>
          <a:stretch>
            <a:fillRect/>
          </a:stretch>
        </p:blipFill>
        <p:spPr>
          <a:xfrm>
            <a:off x="8293100" y="2057400"/>
            <a:ext cx="2190623" cy="2387600"/>
          </a:xfrm>
          <a:prstGeom prst="rect">
            <a:avLst/>
          </a:prstGeom>
          <a:ln w="12700">
            <a:miter lim="400000"/>
          </a:ln>
        </p:spPr>
      </p:pic>
      <p:sp>
        <p:nvSpPr>
          <p:cNvPr id="230" name="Shape 230"/>
          <p:cNvSpPr/>
          <p:nvPr/>
        </p:nvSpPr>
        <p:spPr>
          <a:xfrm>
            <a:off x="9283700" y="1473200"/>
            <a:ext cx="10287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b="1"/>
            </a:lvl1pPr>
          </a:lstStyle>
          <a:p>
            <a:r>
              <a:t>Squirrel monkey</a:t>
            </a:r>
          </a:p>
        </p:txBody>
      </p:sp>
      <p:sp>
        <p:nvSpPr>
          <p:cNvPr id="231" name="Shape 231"/>
          <p:cNvSpPr/>
          <p:nvPr/>
        </p:nvSpPr>
        <p:spPr>
          <a:xfrm>
            <a:off x="3390900" y="6934200"/>
            <a:ext cx="85108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lvl1pPr>
          </a:lstStyle>
          <a:p>
            <a:r>
              <a:t>Gorilla</a:t>
            </a:r>
          </a:p>
        </p:txBody>
      </p:sp>
      <p:sp>
        <p:nvSpPr>
          <p:cNvPr id="232" name="Shape 232"/>
          <p:cNvSpPr/>
          <p:nvPr/>
        </p:nvSpPr>
        <p:spPr>
          <a:xfrm>
            <a:off x="2197100" y="8674100"/>
            <a:ext cx="147348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lvl1pPr>
          </a:lstStyle>
          <a:p>
            <a:r>
              <a:t>Chimpanzee</a:t>
            </a:r>
          </a:p>
        </p:txBody>
      </p:sp>
      <p:sp>
        <p:nvSpPr>
          <p:cNvPr id="233" name="Shape 233"/>
          <p:cNvSpPr/>
          <p:nvPr/>
        </p:nvSpPr>
        <p:spPr>
          <a:xfrm>
            <a:off x="5880100" y="3657600"/>
            <a:ext cx="10287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b="1"/>
            </a:lvl1pPr>
          </a:lstStyle>
          <a:p>
            <a:r>
              <a:t>Rhesus monkey</a:t>
            </a:r>
          </a:p>
        </p:txBody>
      </p:sp>
      <p:grpSp>
        <p:nvGrpSpPr>
          <p:cNvPr id="236" name="Group 236"/>
          <p:cNvGrpSpPr/>
          <p:nvPr/>
        </p:nvGrpSpPr>
        <p:grpSpPr>
          <a:xfrm>
            <a:off x="279400" y="5705309"/>
            <a:ext cx="2006600" cy="3730791"/>
            <a:chOff x="0" y="0"/>
            <a:chExt cx="2006600" cy="3730789"/>
          </a:xfrm>
        </p:grpSpPr>
        <p:pic>
          <p:nvPicPr>
            <p:cNvPr id="234" name="Chimpanzee PD.png"/>
            <p:cNvPicPr>
              <a:picLocks noChangeAspect="1"/>
            </p:cNvPicPr>
            <p:nvPr/>
          </p:nvPicPr>
          <p:blipFill>
            <a:blip r:embed="rId5">
              <a:extLst/>
            </a:blip>
            <a:stretch>
              <a:fillRect/>
            </a:stretch>
          </p:blipFill>
          <p:spPr>
            <a:xfrm>
              <a:off x="0" y="0"/>
              <a:ext cx="2006600" cy="3730790"/>
            </a:xfrm>
            <a:prstGeom prst="rect">
              <a:avLst/>
            </a:prstGeom>
            <a:ln w="12700" cap="flat">
              <a:noFill/>
              <a:miter lim="400000"/>
            </a:ln>
            <a:effectLst/>
          </p:spPr>
        </p:pic>
        <p:sp>
          <p:nvSpPr>
            <p:cNvPr id="235" name="Shape 235"/>
            <p:cNvSpPr/>
            <p:nvPr/>
          </p:nvSpPr>
          <p:spPr>
            <a:xfrm>
              <a:off x="177800" y="3273590"/>
              <a:ext cx="416440"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PD</a:t>
              </a:r>
            </a:p>
          </p:txBody>
        </p:sp>
      </p:grpSp>
      <p:grpSp>
        <p:nvGrpSpPr>
          <p:cNvPr id="239" name="Group 239"/>
          <p:cNvGrpSpPr/>
          <p:nvPr/>
        </p:nvGrpSpPr>
        <p:grpSpPr>
          <a:xfrm>
            <a:off x="4724400" y="1650733"/>
            <a:ext cx="4038600" cy="2400567"/>
            <a:chOff x="0" y="0"/>
            <a:chExt cx="4038600" cy="2400566"/>
          </a:xfrm>
        </p:grpSpPr>
        <p:pic>
          <p:nvPicPr>
            <p:cNvPr id="237" name="Monkey-2-PD.png"/>
            <p:cNvPicPr>
              <a:picLocks noChangeAspect="1"/>
            </p:cNvPicPr>
            <p:nvPr/>
          </p:nvPicPr>
          <p:blipFill>
            <a:blip r:embed="rId6">
              <a:extLst/>
            </a:blip>
            <a:stretch>
              <a:fillRect/>
            </a:stretch>
          </p:blipFill>
          <p:spPr>
            <a:xfrm>
              <a:off x="0" y="0"/>
              <a:ext cx="4038600" cy="2400567"/>
            </a:xfrm>
            <a:prstGeom prst="rect">
              <a:avLst/>
            </a:prstGeom>
            <a:ln w="12700" cap="flat">
              <a:noFill/>
              <a:miter lim="400000"/>
            </a:ln>
            <a:effectLst/>
          </p:spPr>
        </p:pic>
        <p:sp>
          <p:nvSpPr>
            <p:cNvPr id="238" name="Shape 238"/>
            <p:cNvSpPr/>
            <p:nvPr/>
          </p:nvSpPr>
          <p:spPr>
            <a:xfrm>
              <a:off x="1524000" y="1829066"/>
              <a:ext cx="416440"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PD</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1" build="p" bldLvl="5" animBg="1" advAuto="0"/>
      <p:bldP spid="225"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title"/>
          </p:nvPr>
        </p:nvSpPr>
        <p:spPr>
          <a:xfrm>
            <a:off x="381000" y="228600"/>
            <a:ext cx="5869683" cy="2082205"/>
          </a:xfrm>
          <a:prstGeom prst="rect">
            <a:avLst/>
          </a:prstGeom>
        </p:spPr>
        <p:txBody>
          <a:bodyPr/>
          <a:lstStyle>
            <a:lvl1pPr>
              <a:tabLst>
                <a:tab pos="952500" algn="l"/>
              </a:tabLst>
            </a:lvl1pPr>
          </a:lstStyle>
          <a:p>
            <a:r>
              <a:t>Immunological Techniques</a:t>
            </a:r>
          </a:p>
        </p:txBody>
      </p:sp>
      <p:sp>
        <p:nvSpPr>
          <p:cNvPr id="242" name="Shape 242"/>
          <p:cNvSpPr>
            <a:spLocks noGrp="1"/>
          </p:cNvSpPr>
          <p:nvPr>
            <p:ph type="body" sz="quarter" idx="1"/>
          </p:nvPr>
        </p:nvSpPr>
        <p:spPr>
          <a:xfrm>
            <a:off x="368300" y="2816456"/>
            <a:ext cx="6629400" cy="2774488"/>
          </a:xfrm>
          <a:prstGeom prst="rect">
            <a:avLst/>
          </a:prstGeom>
        </p:spPr>
        <p:txBody>
          <a:bodyPr/>
          <a:lstStyle/>
          <a:p>
            <a:pPr>
              <a:lnSpc>
                <a:spcPts val="3200"/>
              </a:lnSpc>
              <a:tabLst>
                <a:tab pos="1016000" algn="l"/>
              </a:tabLst>
            </a:pPr>
            <a:r>
              <a:t>Immunology indirectly measures the degree of similarity of proteins in different species.</a:t>
            </a:r>
          </a:p>
          <a:p>
            <a:pPr lvl="1">
              <a:tabLst>
                <a:tab pos="1485900" algn="l"/>
              </a:tabLst>
            </a:pPr>
            <a:r>
              <a:t>Example: Anti-human antibodies are developed in a rabbit and added to the blood of other species.</a:t>
            </a:r>
          </a:p>
          <a:p>
            <a:pPr lvl="1">
              <a:tabLst>
                <a:tab pos="1485900" algn="l"/>
              </a:tabLst>
            </a:pPr>
            <a:r>
              <a:t>The greater the similarity between humans and the blood of other species the greater the antibody-antigen reaction.</a:t>
            </a:r>
          </a:p>
        </p:txBody>
      </p:sp>
      <p:pic>
        <p:nvPicPr>
          <p:cNvPr id="243" name="Woman-standing-col-CC.png"/>
          <p:cNvPicPr>
            <a:picLocks noChangeAspect="1"/>
          </p:cNvPicPr>
          <p:nvPr/>
        </p:nvPicPr>
        <p:blipFill>
          <a:blip r:embed="rId2">
            <a:extLst/>
          </a:blip>
          <a:srcRect l="40955" t="403" b="5248"/>
          <a:stretch>
            <a:fillRect/>
          </a:stretch>
        </p:blipFill>
        <p:spPr>
          <a:xfrm flipH="1">
            <a:off x="10845800" y="901700"/>
            <a:ext cx="2197100" cy="8902700"/>
          </a:xfrm>
          <a:prstGeom prst="rect">
            <a:avLst/>
          </a:prstGeom>
          <a:ln w="12700">
            <a:miter lim="400000"/>
          </a:ln>
        </p:spPr>
      </p:pic>
      <p:pic>
        <p:nvPicPr>
          <p:cNvPr id="244" name="Rabbit.png"/>
          <p:cNvPicPr>
            <a:picLocks noChangeAspect="1"/>
          </p:cNvPicPr>
          <p:nvPr/>
        </p:nvPicPr>
        <p:blipFill>
          <a:blip r:embed="rId3">
            <a:extLst/>
          </a:blip>
          <a:stretch>
            <a:fillRect/>
          </a:stretch>
        </p:blipFill>
        <p:spPr>
          <a:xfrm>
            <a:off x="495300" y="6870700"/>
            <a:ext cx="2336801" cy="2774487"/>
          </a:xfrm>
          <a:prstGeom prst="rect">
            <a:avLst/>
          </a:prstGeom>
          <a:ln w="12700">
            <a:miter lim="400000"/>
          </a:ln>
        </p:spPr>
      </p:pic>
      <p:sp>
        <p:nvSpPr>
          <p:cNvPr id="245" name="Shape 245"/>
          <p:cNvSpPr/>
          <p:nvPr/>
        </p:nvSpPr>
        <p:spPr>
          <a:xfrm>
            <a:off x="3886200" y="3670295"/>
            <a:ext cx="6769096" cy="5719660"/>
          </a:xfrm>
          <a:custGeom>
            <a:avLst/>
            <a:gdLst/>
            <a:ahLst/>
            <a:cxnLst>
              <a:cxn ang="0">
                <a:pos x="wd2" y="hd2"/>
              </a:cxn>
              <a:cxn ang="5400000">
                <a:pos x="wd2" y="hd2"/>
              </a:cxn>
              <a:cxn ang="10800000">
                <a:pos x="wd2" y="hd2"/>
              </a:cxn>
              <a:cxn ang="16200000">
                <a:pos x="wd2" y="hd2"/>
              </a:cxn>
            </a:cxnLst>
            <a:rect l="0" t="0" r="r" b="b"/>
            <a:pathLst>
              <a:path w="21600" h="20267" extrusionOk="0">
                <a:moveTo>
                  <a:pt x="0" y="20250"/>
                </a:moveTo>
                <a:cubicBezTo>
                  <a:pt x="0" y="20250"/>
                  <a:pt x="21438" y="21600"/>
                  <a:pt x="21600" y="0"/>
                </a:cubicBezTo>
              </a:path>
            </a:pathLst>
          </a:custGeom>
          <a:ln w="50800">
            <a:solidFill>
              <a:srgbClr val="006994"/>
            </a:solidFill>
            <a:miter lim="400000"/>
            <a:headEnd type="stealth"/>
          </a:ln>
        </p:spPr>
        <p:txBody>
          <a:bodyPr lIns="50800" tIns="50800" rIns="50800" bIns="50800"/>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246" name="Shape 246"/>
          <p:cNvSpPr/>
          <p:nvPr/>
        </p:nvSpPr>
        <p:spPr>
          <a:xfrm>
            <a:off x="9448800" y="7594600"/>
            <a:ext cx="1651000" cy="939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ts val="2100"/>
              </a:lnSpc>
              <a:tabLst>
                <a:tab pos="520700" algn="l"/>
              </a:tabLst>
              <a:defRPr>
                <a:latin typeface="Helvetica"/>
                <a:ea typeface="Helvetica"/>
                <a:cs typeface="Helvetica"/>
                <a:sym typeface="Helvetica"/>
              </a:defRPr>
            </a:lvl1pPr>
          </a:lstStyle>
          <a:p>
            <a:r>
              <a:t>Decreasing similarity with human blood</a:t>
            </a:r>
          </a:p>
        </p:txBody>
      </p:sp>
      <p:sp>
        <p:nvSpPr>
          <p:cNvPr id="247" name="Shape 247"/>
          <p:cNvSpPr/>
          <p:nvPr/>
        </p:nvSpPr>
        <p:spPr>
          <a:xfrm>
            <a:off x="6680200" y="8229600"/>
            <a:ext cx="1651000"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ts val="2100"/>
              </a:lnSpc>
              <a:tabLst>
                <a:tab pos="520700" algn="l"/>
              </a:tabLst>
              <a:defRPr i="1">
                <a:solidFill>
                  <a:srgbClr val="000000"/>
                </a:solidFill>
                <a:latin typeface="Helvetica"/>
                <a:ea typeface="Helvetica"/>
                <a:cs typeface="Helvetica"/>
                <a:sym typeface="Helvetica"/>
              </a:defRPr>
            </a:lvl1pPr>
          </a:lstStyle>
          <a:p>
            <a:r>
              <a:t>Lemur</a:t>
            </a:r>
          </a:p>
        </p:txBody>
      </p:sp>
      <p:sp>
        <p:nvSpPr>
          <p:cNvPr id="248" name="Shape 248"/>
          <p:cNvSpPr/>
          <p:nvPr/>
        </p:nvSpPr>
        <p:spPr>
          <a:xfrm>
            <a:off x="9639300" y="4013200"/>
            <a:ext cx="1651000"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ts val="2100"/>
              </a:lnSpc>
              <a:tabLst>
                <a:tab pos="520700" algn="l"/>
              </a:tabLst>
              <a:defRPr i="1">
                <a:solidFill>
                  <a:srgbClr val="000000"/>
                </a:solidFill>
                <a:latin typeface="Helvetica"/>
                <a:ea typeface="Helvetica"/>
                <a:cs typeface="Helvetica"/>
                <a:sym typeface="Helvetica"/>
              </a:defRPr>
            </a:lvl1pPr>
          </a:lstStyle>
          <a:p>
            <a:r>
              <a:t>Gorilla</a:t>
            </a:r>
          </a:p>
        </p:txBody>
      </p:sp>
      <p:sp>
        <p:nvSpPr>
          <p:cNvPr id="249" name="Shape 249"/>
          <p:cNvSpPr/>
          <p:nvPr/>
        </p:nvSpPr>
        <p:spPr>
          <a:xfrm>
            <a:off x="7759700" y="5676900"/>
            <a:ext cx="1651000"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ts val="2100"/>
              </a:lnSpc>
              <a:tabLst>
                <a:tab pos="520700" algn="l"/>
              </a:tabLst>
              <a:defRPr i="1">
                <a:solidFill>
                  <a:srgbClr val="000000"/>
                </a:solidFill>
                <a:latin typeface="Helvetica"/>
                <a:ea typeface="Helvetica"/>
                <a:cs typeface="Helvetica"/>
                <a:sym typeface="Helvetica"/>
              </a:defRPr>
            </a:lvl1pPr>
          </a:lstStyle>
          <a:p>
            <a:r>
              <a:t>Baboon</a:t>
            </a:r>
          </a:p>
        </p:txBody>
      </p:sp>
      <p:sp>
        <p:nvSpPr>
          <p:cNvPr id="250" name="Shape 250"/>
          <p:cNvSpPr/>
          <p:nvPr/>
        </p:nvSpPr>
        <p:spPr>
          <a:xfrm>
            <a:off x="4292600" y="8940800"/>
            <a:ext cx="1651000"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ts val="2100"/>
              </a:lnSpc>
              <a:tabLst>
                <a:tab pos="520700" algn="l"/>
              </a:tabLst>
              <a:defRPr i="1">
                <a:solidFill>
                  <a:srgbClr val="000000"/>
                </a:solidFill>
                <a:latin typeface="Helvetica"/>
                <a:ea typeface="Helvetica"/>
                <a:cs typeface="Helvetica"/>
                <a:sym typeface="Helvetica"/>
              </a:defRPr>
            </a:lvl1pPr>
          </a:lstStyle>
          <a:p>
            <a:r>
              <a:t>Rat</a:t>
            </a:r>
          </a:p>
        </p:txBody>
      </p:sp>
      <p:sp>
        <p:nvSpPr>
          <p:cNvPr id="251" name="Shape 251"/>
          <p:cNvSpPr/>
          <p:nvPr/>
        </p:nvSpPr>
        <p:spPr>
          <a:xfrm>
            <a:off x="2730500" y="9194800"/>
            <a:ext cx="1651000"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ts val="2100"/>
              </a:lnSpc>
              <a:tabLst>
                <a:tab pos="520700" algn="l"/>
              </a:tabLst>
              <a:defRPr i="1">
                <a:solidFill>
                  <a:srgbClr val="000000"/>
                </a:solidFill>
                <a:latin typeface="Helvetica"/>
                <a:ea typeface="Helvetica"/>
                <a:cs typeface="Helvetica"/>
                <a:sym typeface="Helvetica"/>
              </a:defRPr>
            </a:lvl1pPr>
          </a:lstStyle>
          <a:p>
            <a:r>
              <a:t>Rabbit</a:t>
            </a:r>
          </a:p>
        </p:txBody>
      </p:sp>
      <p:grpSp>
        <p:nvGrpSpPr>
          <p:cNvPr id="254" name="Group 254"/>
          <p:cNvGrpSpPr/>
          <p:nvPr/>
        </p:nvGrpSpPr>
        <p:grpSpPr>
          <a:xfrm>
            <a:off x="2997200" y="6807200"/>
            <a:ext cx="4000500" cy="2514600"/>
            <a:chOff x="0" y="0"/>
            <a:chExt cx="4000500" cy="2514600"/>
          </a:xfrm>
        </p:grpSpPr>
        <p:pic>
          <p:nvPicPr>
            <p:cNvPr id="252" name="Rat PD.png"/>
            <p:cNvPicPr>
              <a:picLocks noChangeAspect="1"/>
            </p:cNvPicPr>
            <p:nvPr/>
          </p:nvPicPr>
          <p:blipFill>
            <a:blip r:embed="rId4">
              <a:extLst/>
            </a:blip>
            <a:stretch>
              <a:fillRect/>
            </a:stretch>
          </p:blipFill>
          <p:spPr>
            <a:xfrm flipH="1">
              <a:off x="0" y="0"/>
              <a:ext cx="4000500" cy="2514600"/>
            </a:xfrm>
            <a:prstGeom prst="rect">
              <a:avLst/>
            </a:prstGeom>
            <a:ln w="12700" cap="flat">
              <a:noFill/>
              <a:miter lim="400000"/>
            </a:ln>
            <a:effectLst/>
          </p:spPr>
        </p:pic>
        <p:sp>
          <p:nvSpPr>
            <p:cNvPr id="253" name="Shape 253"/>
            <p:cNvSpPr/>
            <p:nvPr/>
          </p:nvSpPr>
          <p:spPr>
            <a:xfrm>
              <a:off x="2565400" y="1930400"/>
              <a:ext cx="416440" cy="127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PD</a:t>
              </a:r>
            </a:p>
          </p:txBody>
        </p:sp>
      </p:grpSp>
      <p:grpSp>
        <p:nvGrpSpPr>
          <p:cNvPr id="257" name="Group 257"/>
          <p:cNvGrpSpPr/>
          <p:nvPr/>
        </p:nvGrpSpPr>
        <p:grpSpPr>
          <a:xfrm>
            <a:off x="5791200" y="6318250"/>
            <a:ext cx="3494718" cy="2368550"/>
            <a:chOff x="0" y="0"/>
            <a:chExt cx="3494717" cy="2368550"/>
          </a:xfrm>
        </p:grpSpPr>
        <p:pic>
          <p:nvPicPr>
            <p:cNvPr id="255" name="iStock_ruffed lemur-small.png"/>
            <p:cNvPicPr>
              <a:picLocks noChangeAspect="1"/>
            </p:cNvPicPr>
            <p:nvPr/>
          </p:nvPicPr>
          <p:blipFill>
            <a:blip r:embed="rId5">
              <a:extLst/>
            </a:blip>
            <a:stretch>
              <a:fillRect/>
            </a:stretch>
          </p:blipFill>
          <p:spPr>
            <a:xfrm flipH="1">
              <a:off x="0" y="0"/>
              <a:ext cx="3494718" cy="2235200"/>
            </a:xfrm>
            <a:prstGeom prst="rect">
              <a:avLst/>
            </a:prstGeom>
            <a:ln w="12700" cap="flat">
              <a:noFill/>
              <a:miter lim="400000"/>
            </a:ln>
            <a:effectLst/>
          </p:spPr>
        </p:pic>
        <p:sp>
          <p:nvSpPr>
            <p:cNvPr id="256" name="Shape 256"/>
            <p:cNvSpPr/>
            <p:nvPr/>
          </p:nvSpPr>
          <p:spPr>
            <a:xfrm>
              <a:off x="2362199" y="2241550"/>
              <a:ext cx="501149" cy="127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iStock</a:t>
              </a:r>
            </a:p>
          </p:txBody>
        </p:sp>
      </p:grpSp>
      <p:grpSp>
        <p:nvGrpSpPr>
          <p:cNvPr id="260" name="Group 260"/>
          <p:cNvGrpSpPr/>
          <p:nvPr/>
        </p:nvGrpSpPr>
        <p:grpSpPr>
          <a:xfrm>
            <a:off x="8343900" y="886324"/>
            <a:ext cx="2693512" cy="3124201"/>
            <a:chOff x="0" y="0"/>
            <a:chExt cx="2693511" cy="3124200"/>
          </a:xfrm>
        </p:grpSpPr>
        <p:pic>
          <p:nvPicPr>
            <p:cNvPr id="258" name="iStock_gorilla isolated.png"/>
            <p:cNvPicPr>
              <a:picLocks noChangeAspect="1"/>
            </p:cNvPicPr>
            <p:nvPr/>
          </p:nvPicPr>
          <p:blipFill>
            <a:blip r:embed="rId6">
              <a:extLst/>
            </a:blip>
            <a:stretch>
              <a:fillRect/>
            </a:stretch>
          </p:blipFill>
          <p:spPr>
            <a:xfrm>
              <a:off x="0" y="0"/>
              <a:ext cx="2693512" cy="3124201"/>
            </a:xfrm>
            <a:prstGeom prst="rect">
              <a:avLst/>
            </a:prstGeom>
            <a:ln w="12700" cap="flat">
              <a:noFill/>
              <a:miter lim="400000"/>
            </a:ln>
            <a:effectLst/>
          </p:spPr>
        </p:pic>
        <p:sp>
          <p:nvSpPr>
            <p:cNvPr id="259" name="Shape 259"/>
            <p:cNvSpPr/>
            <p:nvPr/>
          </p:nvSpPr>
          <p:spPr>
            <a:xfrm>
              <a:off x="114300" y="2860175"/>
              <a:ext cx="50114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iStock</a:t>
              </a:r>
            </a:p>
          </p:txBody>
        </p:sp>
      </p:grpSp>
      <p:grpSp>
        <p:nvGrpSpPr>
          <p:cNvPr id="263" name="Group 263"/>
          <p:cNvGrpSpPr/>
          <p:nvPr/>
        </p:nvGrpSpPr>
        <p:grpSpPr>
          <a:xfrm>
            <a:off x="8445500" y="4140200"/>
            <a:ext cx="2123440" cy="2895600"/>
            <a:chOff x="0" y="0"/>
            <a:chExt cx="2123439" cy="2895600"/>
          </a:xfrm>
        </p:grpSpPr>
        <p:pic>
          <p:nvPicPr>
            <p:cNvPr id="261" name="Baboon mandrill P.COM 7804389.png"/>
            <p:cNvPicPr>
              <a:picLocks noChangeAspect="1"/>
            </p:cNvPicPr>
            <p:nvPr/>
          </p:nvPicPr>
          <p:blipFill>
            <a:blip r:embed="rId7">
              <a:extLst/>
            </a:blip>
            <a:stretch>
              <a:fillRect/>
            </a:stretch>
          </p:blipFill>
          <p:spPr>
            <a:xfrm>
              <a:off x="0" y="0"/>
              <a:ext cx="2123440" cy="2895600"/>
            </a:xfrm>
            <a:prstGeom prst="rect">
              <a:avLst/>
            </a:prstGeom>
            <a:ln w="12700" cap="flat">
              <a:noFill/>
              <a:miter lim="400000"/>
            </a:ln>
            <a:effectLst/>
          </p:spPr>
        </p:pic>
        <p:sp>
          <p:nvSpPr>
            <p:cNvPr id="262" name="Shape 262"/>
            <p:cNvSpPr/>
            <p:nvPr/>
          </p:nvSpPr>
          <p:spPr>
            <a:xfrm>
              <a:off x="901700" y="2362200"/>
              <a:ext cx="416440" cy="127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PC</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p:nvPr/>
        </p:nvSpPr>
        <p:spPr>
          <a:xfrm>
            <a:off x="6502400" y="12954"/>
            <a:ext cx="6489700" cy="9753601"/>
          </a:xfrm>
          <a:prstGeom prst="rect">
            <a:avLst/>
          </a:prstGeom>
          <a:solidFill>
            <a:srgbClr val="FFFFFE">
              <a:alpha val="45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6" name="Shape 266"/>
          <p:cNvSpPr>
            <a:spLocks noGrp="1"/>
          </p:cNvSpPr>
          <p:nvPr>
            <p:ph type="title"/>
          </p:nvPr>
        </p:nvSpPr>
        <p:spPr>
          <a:xfrm>
            <a:off x="381000" y="228600"/>
            <a:ext cx="5956300" cy="1752600"/>
          </a:xfrm>
          <a:prstGeom prst="rect">
            <a:avLst/>
          </a:prstGeom>
        </p:spPr>
        <p:txBody>
          <a:bodyPr/>
          <a:lstStyle>
            <a:lvl1pPr>
              <a:tabLst>
                <a:tab pos="952500" algn="l"/>
              </a:tabLst>
            </a:lvl1pPr>
          </a:lstStyle>
          <a:p>
            <a:r>
              <a:t>Immunological Studies</a:t>
            </a:r>
          </a:p>
        </p:txBody>
      </p:sp>
      <p:grpSp>
        <p:nvGrpSpPr>
          <p:cNvPr id="269" name="Group 269"/>
          <p:cNvGrpSpPr/>
          <p:nvPr/>
        </p:nvGrpSpPr>
        <p:grpSpPr>
          <a:xfrm>
            <a:off x="6426200" y="328379"/>
            <a:ext cx="5054600" cy="4100140"/>
            <a:chOff x="0" y="0"/>
            <a:chExt cx="5054600" cy="4100139"/>
          </a:xfrm>
        </p:grpSpPr>
        <p:pic>
          <p:nvPicPr>
            <p:cNvPr id="267" name="Man 2 colour PD.png"/>
            <p:cNvPicPr>
              <a:picLocks noChangeAspect="1"/>
            </p:cNvPicPr>
            <p:nvPr/>
          </p:nvPicPr>
          <p:blipFill>
            <a:blip r:embed="rId2">
              <a:extLst/>
            </a:blip>
            <a:stretch>
              <a:fillRect/>
            </a:stretch>
          </p:blipFill>
          <p:spPr>
            <a:xfrm>
              <a:off x="0" y="17526"/>
              <a:ext cx="1422400" cy="4082614"/>
            </a:xfrm>
            <a:prstGeom prst="rect">
              <a:avLst/>
            </a:prstGeom>
            <a:ln w="12700" cap="flat">
              <a:noFill/>
              <a:miter lim="400000"/>
            </a:ln>
            <a:effectLst/>
          </p:spPr>
        </p:pic>
        <p:pic>
          <p:nvPicPr>
            <p:cNvPr id="268" name="rabbit oppressed.png"/>
            <p:cNvPicPr>
              <a:picLocks noChangeAspect="1"/>
            </p:cNvPicPr>
            <p:nvPr/>
          </p:nvPicPr>
          <p:blipFill>
            <a:blip r:embed="rId3">
              <a:extLst/>
            </a:blip>
            <a:stretch>
              <a:fillRect/>
            </a:stretch>
          </p:blipFill>
          <p:spPr>
            <a:xfrm>
              <a:off x="3771900" y="0"/>
              <a:ext cx="1282700" cy="1906111"/>
            </a:xfrm>
            <a:prstGeom prst="rect">
              <a:avLst/>
            </a:prstGeom>
            <a:ln w="12700" cap="flat">
              <a:noFill/>
              <a:miter lim="400000"/>
            </a:ln>
            <a:effectLst/>
          </p:spPr>
        </p:pic>
      </p:grpSp>
      <p:grpSp>
        <p:nvGrpSpPr>
          <p:cNvPr id="272" name="Group 272"/>
          <p:cNvGrpSpPr/>
          <p:nvPr/>
        </p:nvGrpSpPr>
        <p:grpSpPr>
          <a:xfrm>
            <a:off x="7670800" y="7636933"/>
            <a:ext cx="4961467" cy="635989"/>
            <a:chOff x="0" y="0"/>
            <a:chExt cx="4961466" cy="635988"/>
          </a:xfrm>
        </p:grpSpPr>
        <p:sp>
          <p:nvSpPr>
            <p:cNvPr id="270" name="Shape 270"/>
            <p:cNvSpPr/>
            <p:nvPr/>
          </p:nvSpPr>
          <p:spPr>
            <a:xfrm>
              <a:off x="635000" y="110066"/>
              <a:ext cx="39370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i="1"/>
              </a:lvl1pPr>
            </a:lstStyle>
            <a:p>
              <a:r>
                <a:t>Decreasing recognition of anti-human antibodies to blood proteins</a:t>
              </a:r>
            </a:p>
          </p:txBody>
        </p:sp>
        <p:sp>
          <p:nvSpPr>
            <p:cNvPr id="271" name="Shape 271"/>
            <p:cNvSpPr/>
            <p:nvPr/>
          </p:nvSpPr>
          <p:spPr>
            <a:xfrm flipH="1" flipV="1">
              <a:off x="0" y="0"/>
              <a:ext cx="4961467" cy="1"/>
            </a:xfrm>
            <a:prstGeom prst="line">
              <a:avLst/>
            </a:prstGeom>
            <a:noFill/>
            <a:ln w="762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77" name="Group 277"/>
          <p:cNvGrpSpPr/>
          <p:nvPr/>
        </p:nvGrpSpPr>
        <p:grpSpPr>
          <a:xfrm>
            <a:off x="7205133" y="151388"/>
            <a:ext cx="3229933" cy="1962034"/>
            <a:chOff x="0" y="0"/>
            <a:chExt cx="3229932" cy="1962032"/>
          </a:xfrm>
        </p:grpSpPr>
        <p:sp>
          <p:nvSpPr>
            <p:cNvPr id="273" name="Shape 273"/>
            <p:cNvSpPr/>
            <p:nvPr/>
          </p:nvSpPr>
          <p:spPr>
            <a:xfrm>
              <a:off x="0" y="708046"/>
              <a:ext cx="1803208" cy="981943"/>
            </a:xfrm>
            <a:custGeom>
              <a:avLst/>
              <a:gdLst/>
              <a:ahLst/>
              <a:cxnLst>
                <a:cxn ang="0">
                  <a:pos x="wd2" y="hd2"/>
                </a:cxn>
                <a:cxn ang="5400000">
                  <a:pos x="wd2" y="hd2"/>
                </a:cxn>
                <a:cxn ang="10800000">
                  <a:pos x="wd2" y="hd2"/>
                </a:cxn>
                <a:cxn ang="16200000">
                  <a:pos x="wd2" y="hd2"/>
                </a:cxn>
              </a:cxnLst>
              <a:rect l="0" t="0" r="r" b="b"/>
              <a:pathLst>
                <a:path w="21600" h="20080" extrusionOk="0">
                  <a:moveTo>
                    <a:pt x="0" y="20080"/>
                  </a:moveTo>
                  <a:cubicBezTo>
                    <a:pt x="0" y="20080"/>
                    <a:pt x="2258" y="-1520"/>
                    <a:pt x="18864" y="85"/>
                  </a:cubicBezTo>
                  <a:lnTo>
                    <a:pt x="21600" y="277"/>
                  </a:lnTo>
                </a:path>
              </a:pathLst>
            </a:custGeom>
            <a:noFill/>
            <a:ln w="76200" cap="flat">
              <a:solidFill>
                <a:srgbClr val="0000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274" name="Syringe'n'hands2.png"/>
            <p:cNvPicPr>
              <a:picLocks noChangeAspect="1"/>
            </p:cNvPicPr>
            <p:nvPr/>
          </p:nvPicPr>
          <p:blipFill>
            <a:blip r:embed="rId4">
              <a:extLst/>
            </a:blip>
            <a:stretch>
              <a:fillRect/>
            </a:stretch>
          </p:blipFill>
          <p:spPr>
            <a:xfrm rot="1106096" flipH="1">
              <a:off x="1085343" y="290539"/>
              <a:ext cx="2019301" cy="1120082"/>
            </a:xfrm>
            <a:prstGeom prst="rect">
              <a:avLst/>
            </a:prstGeom>
            <a:ln w="12700" cap="flat">
              <a:noFill/>
              <a:miter lim="400000"/>
            </a:ln>
            <a:effectLst>
              <a:outerShdw blurRad="190500" dist="190500" dir="2700000" rotWithShape="0">
                <a:srgbClr val="000000">
                  <a:alpha val="50000"/>
                </a:srgbClr>
              </a:outerShdw>
            </a:effectLst>
          </p:spPr>
        </p:pic>
        <p:sp>
          <p:nvSpPr>
            <p:cNvPr id="275" name="Shape 275"/>
            <p:cNvSpPr/>
            <p:nvPr/>
          </p:nvSpPr>
          <p:spPr>
            <a:xfrm>
              <a:off x="960966" y="1436111"/>
              <a:ext cx="1982367"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100"/>
                </a:lnSpc>
                <a:tabLst>
                  <a:tab pos="520700" algn="l"/>
                </a:tabLst>
                <a:defRPr sz="2800">
                  <a:latin typeface="Hoefler Text"/>
                  <a:ea typeface="Hoefler Text"/>
                  <a:cs typeface="Hoefler Text"/>
                  <a:sym typeface="Hoefler Text"/>
                </a:defRPr>
              </a:pPr>
              <a:r>
                <a:rPr sz="1800">
                  <a:latin typeface="+mn-lt"/>
                  <a:ea typeface="+mn-ea"/>
                  <a:cs typeface="+mn-cs"/>
                  <a:sym typeface="Arial"/>
                </a:rPr>
                <a:t>Human serum</a:t>
              </a:r>
            </a:p>
            <a:p>
              <a:pPr>
                <a:lnSpc>
                  <a:spcPts val="2100"/>
                </a:lnSpc>
                <a:tabLst>
                  <a:tab pos="520700" algn="l"/>
                </a:tabLst>
                <a:defRPr sz="2800">
                  <a:latin typeface="Hoefler Text"/>
                  <a:ea typeface="Hoefler Text"/>
                  <a:cs typeface="Hoefler Text"/>
                  <a:sym typeface="Hoefler Text"/>
                </a:defRPr>
              </a:pPr>
              <a:r>
                <a:rPr sz="1800">
                  <a:latin typeface="+mn-lt"/>
                  <a:ea typeface="+mn-ea"/>
                  <a:cs typeface="+mn-cs"/>
                  <a:sym typeface="Arial"/>
                </a:rPr>
                <a:t>injected into rabbit</a:t>
              </a:r>
            </a:p>
          </p:txBody>
        </p:sp>
        <p:sp>
          <p:nvSpPr>
            <p:cNvPr id="276" name="Shape 276"/>
            <p:cNvSpPr/>
            <p:nvPr/>
          </p:nvSpPr>
          <p:spPr>
            <a:xfrm flipH="1" flipV="1">
              <a:off x="2535766" y="737611"/>
              <a:ext cx="419101" cy="254001"/>
            </a:xfrm>
            <a:prstGeom prst="line">
              <a:avLst/>
            </a:prstGeom>
            <a:noFill/>
            <a:ln w="508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278" name="Shape 278"/>
          <p:cNvSpPr/>
          <p:nvPr/>
        </p:nvSpPr>
        <p:spPr>
          <a:xfrm>
            <a:off x="330200" y="2425700"/>
            <a:ext cx="5575300" cy="67091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spcBef>
                <a:spcPts val="1300"/>
              </a:spcBef>
              <a:tabLst>
                <a:tab pos="520700" algn="l"/>
              </a:tabLst>
              <a:defRPr sz="2200" b="1">
                <a:solidFill>
                  <a:srgbClr val="483F36"/>
                </a:solidFill>
              </a:defRPr>
            </a:pPr>
            <a:r>
              <a:rPr>
                <a:solidFill>
                  <a:srgbClr val="000000"/>
                </a:solidFill>
              </a:rPr>
              <a:t>Method for Immunological Comparison</a:t>
            </a:r>
          </a:p>
          <a:p>
            <a:pPr marL="749300" indent="-635000">
              <a:lnSpc>
                <a:spcPts val="2900"/>
              </a:lnSpc>
              <a:spcBef>
                <a:spcPts val="1300"/>
              </a:spcBef>
              <a:buSzPct val="100000"/>
              <a:buAutoNum type="arabicPeriod"/>
              <a:tabLst>
                <a:tab pos="152400" algn="l"/>
              </a:tabLst>
              <a:defRPr sz="2200">
                <a:solidFill>
                  <a:srgbClr val="000000"/>
                </a:solidFill>
                <a:latin typeface="Hoefler Text"/>
                <a:ea typeface="Hoefler Text"/>
                <a:cs typeface="Hoefler Text"/>
                <a:sym typeface="Hoefler Text"/>
              </a:defRPr>
            </a:pPr>
            <a:r>
              <a:rPr>
                <a:latin typeface="+mn-lt"/>
                <a:ea typeface="+mn-ea"/>
                <a:cs typeface="+mn-cs"/>
                <a:sym typeface="Arial"/>
              </a:rPr>
              <a:t>Human blood serum (containing blood proteins but no cells) is injected into </a:t>
            </a:r>
            <a:br>
              <a:rPr>
                <a:latin typeface="+mn-lt"/>
                <a:ea typeface="+mn-ea"/>
                <a:cs typeface="+mn-cs"/>
                <a:sym typeface="Arial"/>
              </a:rPr>
            </a:br>
            <a:r>
              <a:rPr>
                <a:latin typeface="+mn-lt"/>
                <a:ea typeface="+mn-ea"/>
                <a:cs typeface="+mn-cs"/>
                <a:sym typeface="Arial"/>
              </a:rPr>
              <a:t>a rabbit. The rabbit forms antibodies that identify the human blood proteins, attach to them, and render </a:t>
            </a:r>
            <a:br>
              <a:rPr>
                <a:latin typeface="+mn-lt"/>
                <a:ea typeface="+mn-ea"/>
                <a:cs typeface="+mn-cs"/>
                <a:sym typeface="Arial"/>
              </a:rPr>
            </a:br>
            <a:r>
              <a:rPr>
                <a:latin typeface="+mn-lt"/>
                <a:ea typeface="+mn-ea"/>
                <a:cs typeface="+mn-cs"/>
                <a:sym typeface="Arial"/>
              </a:rPr>
              <a:t>them harmless.</a:t>
            </a:r>
          </a:p>
          <a:p>
            <a:pPr marL="749300" indent="-635000">
              <a:lnSpc>
                <a:spcPts val="2900"/>
              </a:lnSpc>
              <a:spcBef>
                <a:spcPts val="1300"/>
              </a:spcBef>
              <a:buSzPct val="100000"/>
              <a:buAutoNum type="arabicPeriod"/>
              <a:tabLst>
                <a:tab pos="152400" algn="l"/>
              </a:tabLst>
              <a:defRPr sz="2200">
                <a:solidFill>
                  <a:srgbClr val="000000"/>
                </a:solidFill>
                <a:latin typeface="Hoefler Text"/>
                <a:ea typeface="Hoefler Text"/>
                <a:cs typeface="Hoefler Text"/>
                <a:sym typeface="Hoefler Text"/>
              </a:defRPr>
            </a:pPr>
            <a:r>
              <a:rPr>
                <a:latin typeface="+mn-lt"/>
                <a:ea typeface="+mn-ea"/>
                <a:cs typeface="+mn-cs"/>
                <a:sym typeface="Arial"/>
              </a:rPr>
              <a:t>A sample of the rabbit's blood is taken and the antibodies are extracted.</a:t>
            </a:r>
          </a:p>
          <a:p>
            <a:pPr marL="749300" indent="-635000">
              <a:lnSpc>
                <a:spcPts val="2900"/>
              </a:lnSpc>
              <a:spcBef>
                <a:spcPts val="1300"/>
              </a:spcBef>
              <a:buSzPct val="100000"/>
              <a:buAutoNum type="arabicPeriod"/>
              <a:tabLst>
                <a:tab pos="152400" algn="l"/>
              </a:tabLst>
              <a:defRPr sz="2200">
                <a:solidFill>
                  <a:srgbClr val="000000"/>
                </a:solidFill>
                <a:latin typeface="Hoefler Text"/>
                <a:ea typeface="Hoefler Text"/>
                <a:cs typeface="Hoefler Text"/>
                <a:sym typeface="Hoefler Text"/>
              </a:defRPr>
            </a:pPr>
            <a:r>
              <a:rPr>
                <a:latin typeface="+mn-lt"/>
                <a:ea typeface="+mn-ea"/>
                <a:cs typeface="+mn-cs"/>
                <a:sym typeface="Arial"/>
              </a:rPr>
              <a:t>These anti-human antibodies are added to blood samples from other species to see how well they recognise the proteins in the blood of different species. The more similar the blood to human blood, the greater the reaction (which takes the form of creating a precipitate, i.e. solids).</a:t>
            </a:r>
          </a:p>
        </p:txBody>
      </p:sp>
      <p:sp>
        <p:nvSpPr>
          <p:cNvPr id="279" name="Shape 279"/>
          <p:cNvSpPr/>
          <p:nvPr/>
        </p:nvSpPr>
        <p:spPr>
          <a:xfrm>
            <a:off x="6489700" y="8534400"/>
            <a:ext cx="6489700" cy="11355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tabLst>
                <a:tab pos="520700" algn="l"/>
              </a:tabLst>
            </a:lvl1pPr>
          </a:lstStyle>
          <a:p>
            <a:r>
              <a:t>The five blood samples tested (above) show varying degrees of precipitate (solid) formation. When the anti-human antibodies are added to human blood there is a high degree of affinity.  There is poor recognition when added to rat blood.</a:t>
            </a:r>
          </a:p>
        </p:txBody>
      </p:sp>
      <p:grpSp>
        <p:nvGrpSpPr>
          <p:cNvPr id="283" name="Group 283"/>
          <p:cNvGrpSpPr/>
          <p:nvPr/>
        </p:nvGrpSpPr>
        <p:grpSpPr>
          <a:xfrm>
            <a:off x="10160000" y="-130189"/>
            <a:ext cx="2795617" cy="3246911"/>
            <a:chOff x="0" y="0"/>
            <a:chExt cx="2795616" cy="3246910"/>
          </a:xfrm>
        </p:grpSpPr>
        <p:sp>
          <p:nvSpPr>
            <p:cNvPr id="280" name="Shape 280"/>
            <p:cNvSpPr/>
            <p:nvPr/>
          </p:nvSpPr>
          <p:spPr>
            <a:xfrm>
              <a:off x="0" y="2454288"/>
              <a:ext cx="2286000" cy="79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100"/>
                </a:lnSpc>
                <a:tabLst>
                  <a:tab pos="520700" algn="l"/>
                </a:tabLst>
              </a:pPr>
              <a:r>
                <a:t>Rabbit serum with </a:t>
              </a:r>
              <a:r>
                <a:rPr i="1"/>
                <a:t>anti-human</a:t>
              </a:r>
              <a:r>
                <a:t> antibodies extracted</a:t>
              </a:r>
            </a:p>
          </p:txBody>
        </p:sp>
        <p:sp>
          <p:nvSpPr>
            <p:cNvPr id="281" name="Shape 281"/>
            <p:cNvSpPr/>
            <p:nvPr/>
          </p:nvSpPr>
          <p:spPr>
            <a:xfrm flipV="1">
              <a:off x="1371600" y="904889"/>
              <a:ext cx="406400" cy="292101"/>
            </a:xfrm>
            <a:prstGeom prst="line">
              <a:avLst/>
            </a:prstGeom>
            <a:noFill/>
            <a:ln w="50800" cap="flat">
              <a:solidFill>
                <a:srgbClr val="000000"/>
              </a:solidFill>
              <a:prstDash val="solid"/>
              <a:miter lim="400000"/>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282" name="Hypodermic needle.png"/>
            <p:cNvPicPr>
              <a:picLocks noChangeAspect="1"/>
            </p:cNvPicPr>
            <p:nvPr/>
          </p:nvPicPr>
          <p:blipFill>
            <a:blip r:embed="rId5">
              <a:extLst/>
            </a:blip>
            <a:stretch>
              <a:fillRect/>
            </a:stretch>
          </p:blipFill>
          <p:spPr>
            <a:xfrm rot="11906096" flipH="1">
              <a:off x="1450197" y="139100"/>
              <a:ext cx="1130301" cy="1543954"/>
            </a:xfrm>
            <a:prstGeom prst="rect">
              <a:avLst/>
            </a:prstGeom>
            <a:ln w="12700" cap="flat">
              <a:noFill/>
              <a:miter lim="400000"/>
            </a:ln>
            <a:effectLst/>
          </p:spPr>
        </p:pic>
      </p:grpSp>
      <p:grpSp>
        <p:nvGrpSpPr>
          <p:cNvPr id="292" name="Group 292"/>
          <p:cNvGrpSpPr/>
          <p:nvPr/>
        </p:nvGrpSpPr>
        <p:grpSpPr>
          <a:xfrm>
            <a:off x="7569200" y="889000"/>
            <a:ext cx="5162379" cy="6558422"/>
            <a:chOff x="0" y="0"/>
            <a:chExt cx="5162378" cy="6558421"/>
          </a:xfrm>
        </p:grpSpPr>
        <p:sp>
          <p:nvSpPr>
            <p:cNvPr id="284" name="Shape 284"/>
            <p:cNvSpPr/>
            <p:nvPr/>
          </p:nvSpPr>
          <p:spPr>
            <a:xfrm>
              <a:off x="44450" y="5803900"/>
              <a:ext cx="86392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Human</a:t>
              </a:r>
            </a:p>
          </p:txBody>
        </p:sp>
        <p:sp>
          <p:nvSpPr>
            <p:cNvPr id="285" name="Shape 285"/>
            <p:cNvSpPr/>
            <p:nvPr/>
          </p:nvSpPr>
          <p:spPr>
            <a:xfrm>
              <a:off x="1022350" y="5943600"/>
              <a:ext cx="78757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Gorilla</a:t>
              </a:r>
            </a:p>
          </p:txBody>
        </p:sp>
        <p:sp>
          <p:nvSpPr>
            <p:cNvPr id="286" name="Shape 286"/>
            <p:cNvSpPr/>
            <p:nvPr/>
          </p:nvSpPr>
          <p:spPr>
            <a:xfrm>
              <a:off x="2012950" y="6083300"/>
              <a:ext cx="91515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Baboon</a:t>
              </a:r>
            </a:p>
          </p:txBody>
        </p:sp>
        <p:sp>
          <p:nvSpPr>
            <p:cNvPr id="287" name="Shape 287"/>
            <p:cNvSpPr/>
            <p:nvPr/>
          </p:nvSpPr>
          <p:spPr>
            <a:xfrm>
              <a:off x="3130550" y="6172200"/>
              <a:ext cx="77496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Lemur</a:t>
              </a:r>
            </a:p>
          </p:txBody>
        </p:sp>
        <p:sp>
          <p:nvSpPr>
            <p:cNvPr id="288" name="Shape 288"/>
            <p:cNvSpPr/>
            <p:nvPr/>
          </p:nvSpPr>
          <p:spPr>
            <a:xfrm>
              <a:off x="4210050" y="6299200"/>
              <a:ext cx="4827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Rat</a:t>
              </a:r>
            </a:p>
          </p:txBody>
        </p:sp>
        <p:sp>
          <p:nvSpPr>
            <p:cNvPr id="289" name="Shape 289"/>
            <p:cNvSpPr/>
            <p:nvPr/>
          </p:nvSpPr>
          <p:spPr>
            <a:xfrm>
              <a:off x="1384300" y="2565400"/>
              <a:ext cx="24892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Rabbit serum added to blood of other species</a:t>
              </a:r>
            </a:p>
          </p:txBody>
        </p:sp>
        <p:sp>
          <p:nvSpPr>
            <p:cNvPr id="290" name="Shape 290"/>
            <p:cNvSpPr/>
            <p:nvPr/>
          </p:nvSpPr>
          <p:spPr>
            <a:xfrm>
              <a:off x="4628698" y="0"/>
              <a:ext cx="533681" cy="2997048"/>
            </a:xfrm>
            <a:custGeom>
              <a:avLst/>
              <a:gdLst/>
              <a:ahLst/>
              <a:cxnLst>
                <a:cxn ang="0">
                  <a:pos x="wd2" y="hd2"/>
                </a:cxn>
                <a:cxn ang="5400000">
                  <a:pos x="wd2" y="hd2"/>
                </a:cxn>
                <a:cxn ang="10800000">
                  <a:pos x="wd2" y="hd2"/>
                </a:cxn>
                <a:cxn ang="16200000">
                  <a:pos x="wd2" y="hd2"/>
                </a:cxn>
              </a:cxnLst>
              <a:rect l="0" t="0" r="r" b="b"/>
              <a:pathLst>
                <a:path w="10884" h="21600" extrusionOk="0">
                  <a:moveTo>
                    <a:pt x="4211" y="21600"/>
                  </a:moveTo>
                  <a:lnTo>
                    <a:pt x="4381" y="19954"/>
                  </a:lnTo>
                  <a:cubicBezTo>
                    <a:pt x="4381" y="16813"/>
                    <a:pt x="21600" y="6743"/>
                    <a:pt x="0" y="0"/>
                  </a:cubicBezTo>
                </a:path>
              </a:pathLst>
            </a:custGeom>
            <a:noFill/>
            <a:ln w="76200" cap="flat">
              <a:solidFill>
                <a:srgbClr val="000000"/>
              </a:solidFill>
              <a:prstDash val="solid"/>
              <a:miter lim="400000"/>
              <a:head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291" name="test-tubes.png"/>
            <p:cNvPicPr>
              <a:picLocks noChangeAspect="1"/>
            </p:cNvPicPr>
            <p:nvPr/>
          </p:nvPicPr>
          <p:blipFill>
            <a:blip r:embed="rId6">
              <a:extLst/>
            </a:blip>
            <a:stretch>
              <a:fillRect/>
            </a:stretch>
          </p:blipFill>
          <p:spPr>
            <a:xfrm>
              <a:off x="0" y="3142508"/>
              <a:ext cx="5054600" cy="3074883"/>
            </a:xfrm>
            <a:prstGeom prst="rect">
              <a:avLst/>
            </a:prstGeom>
            <a:ln w="12700" cap="flat">
              <a:noFill/>
              <a:miter lim="400000"/>
            </a:ln>
            <a:effectLst/>
          </p:spPr>
        </p:pic>
      </p:grpSp>
      <p:grpSp>
        <p:nvGrpSpPr>
          <p:cNvPr id="295" name="Group 295"/>
          <p:cNvGrpSpPr/>
          <p:nvPr/>
        </p:nvGrpSpPr>
        <p:grpSpPr>
          <a:xfrm>
            <a:off x="6515100" y="5664200"/>
            <a:ext cx="1555320" cy="525922"/>
            <a:chOff x="0" y="0"/>
            <a:chExt cx="1555319" cy="525921"/>
          </a:xfrm>
        </p:grpSpPr>
        <p:sp>
          <p:nvSpPr>
            <p:cNvPr id="293" name="Shape 293"/>
            <p:cNvSpPr/>
            <p:nvPr/>
          </p:nvSpPr>
          <p:spPr>
            <a:xfrm>
              <a:off x="0" y="0"/>
              <a:ext cx="12446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tabLst>
                  <a:tab pos="520700" algn="l"/>
                </a:tabLst>
              </a:lvl1pPr>
            </a:lstStyle>
            <a:p>
              <a:r>
                <a:t>Precipitate forms</a:t>
              </a:r>
            </a:p>
          </p:txBody>
        </p:sp>
        <p:sp>
          <p:nvSpPr>
            <p:cNvPr id="294" name="Shape 294"/>
            <p:cNvSpPr/>
            <p:nvPr/>
          </p:nvSpPr>
          <p:spPr>
            <a:xfrm flipH="1">
              <a:off x="774502" y="342900"/>
              <a:ext cx="780818" cy="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7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2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2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2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5" nodeType="clickEffect">
                                  <p:stCondLst>
                                    <p:cond delay="0"/>
                                  </p:stCondLst>
                                  <p:iterate>
                                    <p:tmAbs val="0"/>
                                  </p:iterate>
                                  <p:childTnLst>
                                    <p:set>
                                      <p:cBhvr>
                                        <p:cTn id="36" fill="hold"/>
                                        <p:tgtEl>
                                          <p:spTgt spid="2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6" nodeType="clickEffect">
                                  <p:stCondLst>
                                    <p:cond delay="0"/>
                                  </p:stCondLst>
                                  <p:iterate>
                                    <p:tmAbs val="0"/>
                                  </p:iterate>
                                  <p:childTnLst>
                                    <p:set>
                                      <p:cBhvr>
                                        <p:cTn id="40" fill="hold"/>
                                        <p:tgtEl>
                                          <p:spTgt spid="2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7" nodeType="clickEffect">
                                  <p:stCondLst>
                                    <p:cond delay="0"/>
                                  </p:stCondLst>
                                  <p:iterate>
                                    <p:tmAbs val="0"/>
                                  </p:iterate>
                                  <p:childTnLst>
                                    <p:set>
                                      <p:cBhvr>
                                        <p:cTn id="44" fill="hold"/>
                                        <p:tgtEl>
                                          <p:spTgt spid="272"/>
                                        </p:tgtEl>
                                        <p:attrNameLst>
                                          <p:attrName>style.visibility</p:attrName>
                                        </p:attrNameLst>
                                      </p:cBhvr>
                                      <p:to>
                                        <p:strVal val="visible"/>
                                      </p:to>
                                    </p:set>
                                    <p:animEffect transition="in" filter="wipe(left)">
                                      <p:cBhvr>
                                        <p:cTn id="45" dur="1000"/>
                                        <p:tgtEl>
                                          <p:spTgt spid="27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8" nodeType="clickEffect">
                                  <p:stCondLst>
                                    <p:cond delay="0"/>
                                  </p:stCondLst>
                                  <p:iterate>
                                    <p:tmAbs val="0"/>
                                  </p:iterate>
                                  <p:childTnLst>
                                    <p:set>
                                      <p:cBhvr>
                                        <p:cTn id="49" fill="hold"/>
                                        <p:tgtEl>
                                          <p:spTgt spid="279">
                                            <p:bg/>
                                          </p:spTgt>
                                        </p:tgtEl>
                                        <p:attrNameLst>
                                          <p:attrName>style.visibility</p:attrName>
                                        </p:attrNameLst>
                                      </p:cBhvr>
                                      <p:to>
                                        <p:strVal val="visible"/>
                                      </p:to>
                                    </p:set>
                                  </p:childTnLst>
                                </p:cTn>
                              </p:par>
                              <p:par>
                                <p:cTn id="50" presetID="1" presetClass="entr" presetSubtype="0" fill="hold" grpId="8" nodeType="withEffect">
                                  <p:stCondLst>
                                    <p:cond delay="0"/>
                                  </p:stCondLst>
                                  <p:iterate>
                                    <p:tmAbs val="0"/>
                                  </p:iterate>
                                  <p:childTnLst>
                                    <p:set>
                                      <p:cBhvr>
                                        <p:cTn id="51" fill="hold"/>
                                        <p:tgtEl>
                                          <p:spTgt spid="2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2" animBg="1" advAuto="0"/>
      <p:bldP spid="272" grpId="7" animBg="1" advAuto="0"/>
      <p:bldP spid="277" grpId="3" animBg="1" advAuto="0"/>
      <p:bldP spid="278" grpId="1" build="p" bldLvl="5" animBg="1" advAuto="0"/>
      <p:bldP spid="279" grpId="8" build="p" bldLvl="5" animBg="1" advAuto="0"/>
      <p:bldP spid="283" grpId="4" animBg="1" advAuto="0"/>
      <p:bldP spid="292" grpId="5" animBg="1" advAuto="0"/>
      <p:bldP spid="295" grpId="6"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prstGeom prst="rect">
            <a:avLst/>
          </a:prstGeom>
        </p:spPr>
        <p:txBody>
          <a:bodyPr/>
          <a:lstStyle>
            <a:lvl1pPr>
              <a:tabLst>
                <a:tab pos="952500" algn="l"/>
              </a:tabLst>
            </a:lvl1pPr>
          </a:lstStyle>
          <a:p>
            <a:r>
              <a:t>Immunological Evidence</a:t>
            </a:r>
          </a:p>
        </p:txBody>
      </p:sp>
      <p:sp>
        <p:nvSpPr>
          <p:cNvPr id="298" name="Shape 298"/>
          <p:cNvSpPr>
            <a:spLocks noGrp="1"/>
          </p:cNvSpPr>
          <p:nvPr>
            <p:ph type="body" sz="half" idx="1"/>
          </p:nvPr>
        </p:nvSpPr>
        <p:spPr>
          <a:xfrm>
            <a:off x="368300" y="1790700"/>
            <a:ext cx="11442700" cy="4123780"/>
          </a:xfrm>
          <a:prstGeom prst="rect">
            <a:avLst/>
          </a:prstGeom>
        </p:spPr>
        <p:txBody>
          <a:bodyPr/>
          <a:lstStyle/>
          <a:p>
            <a:pPr>
              <a:lnSpc>
                <a:spcPts val="3200"/>
              </a:lnSpc>
              <a:tabLst>
                <a:tab pos="1016000" algn="l"/>
              </a:tabLst>
            </a:pPr>
            <a:r>
              <a:t>The evolutionary relationships of a large number of different animal groups have been established on the basis of </a:t>
            </a:r>
            <a:r>
              <a:rPr b="1">
                <a:solidFill>
                  <a:srgbClr val="006994"/>
                </a:solidFill>
              </a:rPr>
              <a:t>immunology</a:t>
            </a:r>
            <a:r>
              <a:t>. </a:t>
            </a:r>
          </a:p>
          <a:p>
            <a:pPr>
              <a:lnSpc>
                <a:spcPts val="3200"/>
              </a:lnSpc>
              <a:tabLst>
                <a:tab pos="1016000" algn="l"/>
              </a:tabLst>
            </a:pPr>
            <a:r>
              <a:t>The results support the phylogenies developed from other areas of biology: biogeography, comparative anatomy, morphological studies, and fossil evidence.</a:t>
            </a:r>
          </a:p>
          <a:p>
            <a:pPr>
              <a:lnSpc>
                <a:spcPts val="3200"/>
              </a:lnSpc>
              <a:tabLst>
                <a:tab pos="1016000" algn="l"/>
              </a:tabLst>
            </a:pPr>
            <a:r>
              <a:rPr b="1">
                <a:solidFill>
                  <a:srgbClr val="006994"/>
                </a:solidFill>
              </a:rPr>
              <a:t>Example</a:t>
            </a:r>
            <a:r>
              <a:t>: relatedness of tree frogs.</a:t>
            </a:r>
          </a:p>
          <a:p>
            <a:pPr marL="720000" lvl="1" indent="-360000">
              <a:spcBef>
                <a:spcPts val="2000"/>
              </a:spcBef>
              <a:tabLst>
                <a:tab pos="1384300" algn="l"/>
              </a:tabLst>
            </a:pPr>
            <a:r>
              <a:t>The phylogeny (evolutionary relationships) of tree frogs has been established by immunology.</a:t>
            </a:r>
          </a:p>
          <a:p>
            <a:pPr marL="720000" lvl="1" indent="-360000">
              <a:spcBef>
                <a:spcPts val="2000"/>
              </a:spcBef>
              <a:tabLst>
                <a:tab pos="1384300" algn="l"/>
              </a:tabLst>
            </a:pPr>
            <a:r>
              <a:t>The immunological distance is the number of amino acid substitutions between taxa.</a:t>
            </a:r>
          </a:p>
        </p:txBody>
      </p:sp>
      <p:pic>
        <p:nvPicPr>
          <p:cNvPr id="299" name="Frog 26547254.png"/>
          <p:cNvPicPr>
            <a:picLocks noChangeAspect="1"/>
          </p:cNvPicPr>
          <p:nvPr/>
        </p:nvPicPr>
        <p:blipFill>
          <a:blip r:embed="rId2">
            <a:extLst/>
          </a:blip>
          <a:stretch>
            <a:fillRect/>
          </a:stretch>
        </p:blipFill>
        <p:spPr>
          <a:xfrm flipH="1">
            <a:off x="7645400" y="5308600"/>
            <a:ext cx="5397500" cy="4432300"/>
          </a:xfrm>
          <a:prstGeom prst="rect">
            <a:avLst/>
          </a:prstGeom>
          <a:ln w="12700">
            <a:miter lim="400000"/>
          </a:ln>
        </p:spPr>
      </p:pic>
      <p:grpSp>
        <p:nvGrpSpPr>
          <p:cNvPr id="302" name="Group 302"/>
          <p:cNvGrpSpPr/>
          <p:nvPr/>
        </p:nvGrpSpPr>
        <p:grpSpPr>
          <a:xfrm>
            <a:off x="4292600" y="6667500"/>
            <a:ext cx="3594100" cy="2781300"/>
            <a:chOff x="0" y="0"/>
            <a:chExt cx="3594100" cy="2781300"/>
          </a:xfrm>
        </p:grpSpPr>
        <p:pic>
          <p:nvPicPr>
            <p:cNvPr id="300" name="frog 34 HEMERA.png"/>
            <p:cNvPicPr>
              <a:picLocks noChangeAspect="1"/>
            </p:cNvPicPr>
            <p:nvPr/>
          </p:nvPicPr>
          <p:blipFill>
            <a:blip r:embed="rId3">
              <a:extLst/>
            </a:blip>
            <a:stretch>
              <a:fillRect/>
            </a:stretch>
          </p:blipFill>
          <p:spPr>
            <a:xfrm flipH="1">
              <a:off x="0" y="0"/>
              <a:ext cx="3594100" cy="2781300"/>
            </a:xfrm>
            <a:prstGeom prst="rect">
              <a:avLst/>
            </a:prstGeom>
            <a:ln w="12700" cap="flat">
              <a:noFill/>
              <a:miter lim="400000"/>
            </a:ln>
            <a:effectLst/>
          </p:spPr>
        </p:pic>
        <p:sp>
          <p:nvSpPr>
            <p:cNvPr id="301" name="Shape 301"/>
            <p:cNvSpPr/>
            <p:nvPr/>
          </p:nvSpPr>
          <p:spPr>
            <a:xfrm>
              <a:off x="2374900" y="2413000"/>
              <a:ext cx="554075" cy="127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Hemera</a:t>
              </a:r>
            </a:p>
          </p:txBody>
        </p:sp>
      </p:grpSp>
      <p:pic>
        <p:nvPicPr>
          <p:cNvPr id="303" name="Frog green-hylid? photos.com.png"/>
          <p:cNvPicPr>
            <a:picLocks noChangeAspect="1"/>
          </p:cNvPicPr>
          <p:nvPr/>
        </p:nvPicPr>
        <p:blipFill>
          <a:blip r:embed="rId4">
            <a:extLst/>
          </a:blip>
          <a:stretch>
            <a:fillRect/>
          </a:stretch>
        </p:blipFill>
        <p:spPr>
          <a:xfrm>
            <a:off x="266700" y="5912603"/>
            <a:ext cx="4089400" cy="3777497"/>
          </a:xfrm>
          <a:prstGeom prst="rect">
            <a:avLst/>
          </a:prstGeom>
          <a:ln w="25400">
            <a:miter lim="400000"/>
          </a:ln>
          <a:effectLst>
            <a:outerShdw blurRad="25400" dist="12700" dir="5400000"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9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9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9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p:nvPr/>
        </p:nvSpPr>
        <p:spPr>
          <a:xfrm>
            <a:off x="5496867" y="1833767"/>
            <a:ext cx="7609533" cy="7145388"/>
          </a:xfrm>
          <a:prstGeom prst="rect">
            <a:avLst/>
          </a:prstGeom>
          <a:solidFill>
            <a:srgbClr val="FFFFFE">
              <a:alpha val="45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6" name="Shape 306"/>
          <p:cNvSpPr>
            <a:spLocks noGrp="1"/>
          </p:cNvSpPr>
          <p:nvPr>
            <p:ph type="title"/>
          </p:nvPr>
        </p:nvSpPr>
        <p:spPr>
          <a:prstGeom prst="rect">
            <a:avLst/>
          </a:prstGeom>
        </p:spPr>
        <p:txBody>
          <a:bodyPr/>
          <a:lstStyle>
            <a:lvl1pPr>
              <a:tabLst>
                <a:tab pos="952500" algn="l"/>
              </a:tabLst>
            </a:lvl1pPr>
          </a:lstStyle>
          <a:p>
            <a:r>
              <a:t>Immunological Studies</a:t>
            </a:r>
          </a:p>
        </p:txBody>
      </p:sp>
      <p:sp>
        <p:nvSpPr>
          <p:cNvPr id="307" name="Shape 307"/>
          <p:cNvSpPr>
            <a:spLocks noGrp="1"/>
          </p:cNvSpPr>
          <p:nvPr>
            <p:ph type="body" sz="quarter" idx="1"/>
          </p:nvPr>
        </p:nvSpPr>
        <p:spPr>
          <a:xfrm>
            <a:off x="368300" y="1790700"/>
            <a:ext cx="4929214" cy="3721100"/>
          </a:xfrm>
          <a:prstGeom prst="rect">
            <a:avLst/>
          </a:prstGeom>
        </p:spPr>
        <p:txBody>
          <a:bodyPr/>
          <a:lstStyle/>
          <a:p>
            <a:pPr marL="345600" indent="-345600">
              <a:tabLst>
                <a:tab pos="1016000" algn="l"/>
              </a:tabLst>
            </a:pPr>
            <a:r>
              <a:t>The relationships among tree frogs have been established </a:t>
            </a:r>
            <a:br/>
            <a:r>
              <a:t>by immunological studies. </a:t>
            </a:r>
          </a:p>
          <a:p>
            <a:pPr marL="680045" lvl="1" indent="-320000">
              <a:tabLst>
                <a:tab pos="1485900" algn="l"/>
              </a:tabLst>
            </a:pPr>
            <a:r>
              <a:t>The immunological distance is </a:t>
            </a:r>
            <a:br/>
            <a:r>
              <a:t>a measure of the number of </a:t>
            </a:r>
            <a:br/>
            <a:r>
              <a:t>amino acid substitutions between </a:t>
            </a:r>
            <a:br/>
            <a:r>
              <a:t>two groups.</a:t>
            </a:r>
          </a:p>
          <a:p>
            <a:pPr marL="680045" lvl="1" indent="-320000">
              <a:tabLst>
                <a:tab pos="1485900" algn="l"/>
              </a:tabLst>
            </a:pPr>
            <a:r>
              <a:t>This, in turn, has been calibrated to produce a time scale showing when the various related groups diverged.</a:t>
            </a:r>
          </a:p>
        </p:txBody>
      </p:sp>
      <p:pic>
        <p:nvPicPr>
          <p:cNvPr id="308" name="Tree frog perch-colour.png"/>
          <p:cNvPicPr>
            <a:picLocks noChangeAspect="1"/>
          </p:cNvPicPr>
          <p:nvPr/>
        </p:nvPicPr>
        <p:blipFill>
          <a:blip r:embed="rId2">
            <a:extLst/>
          </a:blip>
          <a:stretch>
            <a:fillRect/>
          </a:stretch>
        </p:blipFill>
        <p:spPr>
          <a:xfrm>
            <a:off x="-1892300" y="5232400"/>
            <a:ext cx="9450414" cy="3721100"/>
          </a:xfrm>
          <a:prstGeom prst="rect">
            <a:avLst/>
          </a:prstGeom>
          <a:ln w="25400">
            <a:miter lim="400000"/>
          </a:ln>
          <a:effectLst>
            <a:outerShdw blurRad="25400" dist="12700" dir="5400000" rotWithShape="0">
              <a:srgbClr val="000000">
                <a:alpha val="50000"/>
              </a:srgbClr>
            </a:outerShdw>
          </a:effectLst>
        </p:spPr>
      </p:pic>
      <p:grpSp>
        <p:nvGrpSpPr>
          <p:cNvPr id="334" name="Group 334"/>
          <p:cNvGrpSpPr/>
          <p:nvPr/>
        </p:nvGrpSpPr>
        <p:grpSpPr>
          <a:xfrm>
            <a:off x="5568950" y="2006600"/>
            <a:ext cx="7372350" cy="6799722"/>
            <a:chOff x="0" y="0"/>
            <a:chExt cx="7372350" cy="6799721"/>
          </a:xfrm>
        </p:grpSpPr>
        <p:pic>
          <p:nvPicPr>
            <p:cNvPr id="309" name="Immunological Evidence grap.pdf"/>
            <p:cNvPicPr>
              <a:picLocks noChangeAspect="1"/>
            </p:cNvPicPr>
            <p:nvPr/>
          </p:nvPicPr>
          <p:blipFill>
            <a:blip r:embed="rId3">
              <a:extLst/>
            </a:blip>
            <a:srcRect/>
            <a:stretch>
              <a:fillRect/>
            </a:stretch>
          </p:blipFill>
          <p:spPr>
            <a:xfrm>
              <a:off x="133350" y="1485900"/>
              <a:ext cx="6759887" cy="4559300"/>
            </a:xfrm>
            <a:prstGeom prst="rect">
              <a:avLst/>
            </a:prstGeom>
            <a:ln w="25400" cap="flat">
              <a:noFill/>
              <a:miter lim="400000"/>
            </a:ln>
            <a:effectLst>
              <a:outerShdw blurRad="25400" dist="12700" dir="5400000" rotWithShape="0">
                <a:srgbClr val="000000">
                  <a:alpha val="50000"/>
                </a:srgbClr>
              </a:outerShdw>
            </a:effectLst>
          </p:spPr>
        </p:pic>
        <p:sp>
          <p:nvSpPr>
            <p:cNvPr id="310" name="Shape 310"/>
            <p:cNvSpPr/>
            <p:nvPr/>
          </p:nvSpPr>
          <p:spPr>
            <a:xfrm>
              <a:off x="165100" y="6146800"/>
              <a:ext cx="3812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60</a:t>
              </a:r>
            </a:p>
          </p:txBody>
        </p:sp>
        <p:grpSp>
          <p:nvGrpSpPr>
            <p:cNvPr id="333" name="Group 333"/>
            <p:cNvGrpSpPr/>
            <p:nvPr/>
          </p:nvGrpSpPr>
          <p:grpSpPr>
            <a:xfrm>
              <a:off x="0" y="0"/>
              <a:ext cx="7372350" cy="6799722"/>
              <a:chOff x="0" y="0"/>
              <a:chExt cx="7372350" cy="6799721"/>
            </a:xfrm>
          </p:grpSpPr>
          <p:sp>
            <p:nvSpPr>
              <p:cNvPr id="311" name="Shape 311"/>
              <p:cNvSpPr/>
              <p:nvPr/>
            </p:nvSpPr>
            <p:spPr>
              <a:xfrm>
                <a:off x="1168400" y="6108700"/>
                <a:ext cx="3812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50</a:t>
                </a:r>
              </a:p>
            </p:txBody>
          </p:sp>
          <p:sp>
            <p:nvSpPr>
              <p:cNvPr id="312" name="Shape 312"/>
              <p:cNvSpPr/>
              <p:nvPr/>
            </p:nvSpPr>
            <p:spPr>
              <a:xfrm>
                <a:off x="2070100" y="6108700"/>
                <a:ext cx="3812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40</a:t>
                </a:r>
              </a:p>
            </p:txBody>
          </p:sp>
          <p:sp>
            <p:nvSpPr>
              <p:cNvPr id="313" name="Shape 313"/>
              <p:cNvSpPr/>
              <p:nvPr/>
            </p:nvSpPr>
            <p:spPr>
              <a:xfrm>
                <a:off x="2971800" y="6108700"/>
                <a:ext cx="3812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30</a:t>
                </a:r>
              </a:p>
            </p:txBody>
          </p:sp>
          <p:sp>
            <p:nvSpPr>
              <p:cNvPr id="314" name="Shape 314"/>
              <p:cNvSpPr/>
              <p:nvPr/>
            </p:nvSpPr>
            <p:spPr>
              <a:xfrm>
                <a:off x="3860800" y="6108700"/>
                <a:ext cx="3812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20</a:t>
                </a:r>
              </a:p>
            </p:txBody>
          </p:sp>
          <p:sp>
            <p:nvSpPr>
              <p:cNvPr id="315" name="Shape 315"/>
              <p:cNvSpPr/>
              <p:nvPr/>
            </p:nvSpPr>
            <p:spPr>
              <a:xfrm>
                <a:off x="4711700" y="6108700"/>
                <a:ext cx="3812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10</a:t>
                </a:r>
              </a:p>
            </p:txBody>
          </p:sp>
          <p:sp>
            <p:nvSpPr>
              <p:cNvPr id="316" name="Shape 316"/>
              <p:cNvSpPr/>
              <p:nvPr/>
            </p:nvSpPr>
            <p:spPr>
              <a:xfrm>
                <a:off x="5816600" y="61087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0</a:t>
                </a:r>
              </a:p>
            </p:txBody>
          </p:sp>
          <p:sp>
            <p:nvSpPr>
              <p:cNvPr id="317" name="Shape 317"/>
              <p:cNvSpPr/>
              <p:nvPr/>
            </p:nvSpPr>
            <p:spPr>
              <a:xfrm>
                <a:off x="1231900" y="1231900"/>
                <a:ext cx="3812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30</a:t>
                </a:r>
              </a:p>
            </p:txBody>
          </p:sp>
          <p:sp>
            <p:nvSpPr>
              <p:cNvPr id="318" name="Shape 318"/>
              <p:cNvSpPr/>
              <p:nvPr/>
            </p:nvSpPr>
            <p:spPr>
              <a:xfrm>
                <a:off x="2705100" y="1231900"/>
                <a:ext cx="3812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20</a:t>
                </a:r>
              </a:p>
            </p:txBody>
          </p:sp>
          <p:sp>
            <p:nvSpPr>
              <p:cNvPr id="319" name="Shape 319"/>
              <p:cNvSpPr/>
              <p:nvPr/>
            </p:nvSpPr>
            <p:spPr>
              <a:xfrm>
                <a:off x="4165600" y="1231900"/>
                <a:ext cx="3812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10</a:t>
                </a:r>
              </a:p>
            </p:txBody>
          </p:sp>
          <p:sp>
            <p:nvSpPr>
              <p:cNvPr id="320" name="Shape 320"/>
              <p:cNvSpPr/>
              <p:nvPr/>
            </p:nvSpPr>
            <p:spPr>
              <a:xfrm>
                <a:off x="5816600" y="1231900"/>
                <a:ext cx="2541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0</a:t>
                </a:r>
              </a:p>
            </p:txBody>
          </p:sp>
          <p:sp>
            <p:nvSpPr>
              <p:cNvPr id="321" name="Shape 321"/>
              <p:cNvSpPr/>
              <p:nvPr/>
            </p:nvSpPr>
            <p:spPr>
              <a:xfrm>
                <a:off x="1790700" y="736600"/>
                <a:ext cx="221074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Millions of years ago</a:t>
                </a:r>
              </a:p>
            </p:txBody>
          </p:sp>
          <p:sp>
            <p:nvSpPr>
              <p:cNvPr id="322" name="Shape 322"/>
              <p:cNvSpPr/>
              <p:nvPr/>
            </p:nvSpPr>
            <p:spPr>
              <a:xfrm>
                <a:off x="0" y="0"/>
                <a:ext cx="5952877"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800"/>
                  </a:lnSpc>
                  <a:tabLst>
                    <a:tab pos="520700" algn="l"/>
                  </a:tabLst>
                  <a:defRPr sz="2400" b="1">
                    <a:solidFill>
                      <a:srgbClr val="000000"/>
                    </a:solidFill>
                  </a:defRPr>
                </a:lvl1pPr>
              </a:lstStyle>
              <a:p>
                <a:r>
                  <a:t>Immunological comparison of tree frogs</a:t>
                </a:r>
              </a:p>
            </p:txBody>
          </p:sp>
          <p:sp>
            <p:nvSpPr>
              <p:cNvPr id="323" name="Shape 323"/>
              <p:cNvSpPr/>
              <p:nvPr/>
            </p:nvSpPr>
            <p:spPr>
              <a:xfrm>
                <a:off x="2197100" y="6540500"/>
                <a:ext cx="251580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a:solidFill>
                      <a:srgbClr val="000000"/>
                    </a:solidFill>
                  </a:defRPr>
                </a:lvl1pPr>
              </a:lstStyle>
              <a:p>
                <a:r>
                  <a:t>Immunological distance</a:t>
                </a:r>
              </a:p>
            </p:txBody>
          </p:sp>
          <p:grpSp>
            <p:nvGrpSpPr>
              <p:cNvPr id="332" name="Group 332"/>
              <p:cNvGrpSpPr/>
              <p:nvPr/>
            </p:nvGrpSpPr>
            <p:grpSpPr>
              <a:xfrm>
                <a:off x="6013450" y="1968500"/>
                <a:ext cx="1358900" cy="3981984"/>
                <a:chOff x="0" y="0"/>
                <a:chExt cx="1358900" cy="3981983"/>
              </a:xfrm>
            </p:grpSpPr>
            <p:sp>
              <p:nvSpPr>
                <p:cNvPr id="324" name="Shape 324"/>
                <p:cNvSpPr/>
                <p:nvPr/>
              </p:nvSpPr>
              <p:spPr>
                <a:xfrm>
                  <a:off x="139700" y="292100"/>
                  <a:ext cx="1219200" cy="603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tabLst>
                      <a:tab pos="520700" algn="l"/>
                    </a:tabLst>
                    <a:defRPr sz="1400"/>
                  </a:lvl1pPr>
                </a:lstStyle>
                <a:p>
                  <a:r>
                    <a:t>North American tree frogs</a:t>
                  </a:r>
                </a:p>
              </p:txBody>
            </p:sp>
            <p:sp>
              <p:nvSpPr>
                <p:cNvPr id="325" name="Shape 325"/>
                <p:cNvSpPr/>
                <p:nvPr/>
              </p:nvSpPr>
              <p:spPr>
                <a:xfrm>
                  <a:off x="152400" y="1422400"/>
                  <a:ext cx="965200" cy="400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tabLst>
                      <a:tab pos="520700" algn="l"/>
                    </a:tabLst>
                    <a:defRPr sz="1400"/>
                  </a:lvl1pPr>
                </a:lstStyle>
                <a:p>
                  <a:r>
                    <a:t>European tree frogs</a:t>
                  </a:r>
                </a:p>
              </p:txBody>
            </p:sp>
            <p:sp>
              <p:nvSpPr>
                <p:cNvPr id="326" name="Shape 326"/>
                <p:cNvSpPr/>
                <p:nvPr/>
              </p:nvSpPr>
              <p:spPr>
                <a:xfrm>
                  <a:off x="120650" y="2070100"/>
                  <a:ext cx="1035968"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1600"/>
                    </a:lnSpc>
                    <a:tabLst>
                      <a:tab pos="520700" algn="l"/>
                    </a:tabLst>
                    <a:defRPr sz="1400"/>
                  </a:lvl1pPr>
                </a:lstStyle>
                <a:p>
                  <a:r>
                    <a:t>Cricket frog</a:t>
                  </a:r>
                </a:p>
              </p:txBody>
            </p:sp>
            <p:sp>
              <p:nvSpPr>
                <p:cNvPr id="327" name="Shape 327"/>
                <p:cNvSpPr/>
                <p:nvPr/>
              </p:nvSpPr>
              <p:spPr>
                <a:xfrm>
                  <a:off x="127000" y="2717800"/>
                  <a:ext cx="12192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tabLst>
                      <a:tab pos="520700" algn="l"/>
                    </a:tabLst>
                    <a:defRPr sz="1400"/>
                  </a:lvl1pPr>
                </a:lstStyle>
                <a:p>
                  <a:r>
                    <a:t>Chorus frogs</a:t>
                  </a:r>
                </a:p>
              </p:txBody>
            </p:sp>
            <p:sp>
              <p:nvSpPr>
                <p:cNvPr id="328" name="Shape 328"/>
                <p:cNvSpPr/>
                <p:nvPr/>
              </p:nvSpPr>
              <p:spPr>
                <a:xfrm>
                  <a:off x="152400" y="3581400"/>
                  <a:ext cx="1041400" cy="400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tabLst>
                      <a:tab pos="520700" algn="l"/>
                    </a:tabLst>
                    <a:defRPr sz="1400"/>
                  </a:lvl1pPr>
                </a:lstStyle>
                <a:p>
                  <a:r>
                    <a:t>Australian tree frog</a:t>
                  </a:r>
                </a:p>
              </p:txBody>
            </p:sp>
            <p:sp>
              <p:nvSpPr>
                <p:cNvPr id="329" name="Shape 329"/>
                <p:cNvSpPr/>
                <p:nvPr/>
              </p:nvSpPr>
              <p:spPr>
                <a:xfrm>
                  <a:off x="0" y="0"/>
                  <a:ext cx="152400" cy="1308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880" y="21600"/>
                      </a:lnTo>
                    </a:path>
                  </a:pathLst>
                </a:cu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0" name="Shape 330"/>
                <p:cNvSpPr/>
                <p:nvPr/>
              </p:nvSpPr>
              <p:spPr>
                <a:xfrm>
                  <a:off x="12700" y="1422400"/>
                  <a:ext cx="152400" cy="419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880" y="21600"/>
                      </a:lnTo>
                    </a:path>
                  </a:pathLst>
                </a:cu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1" name="Shape 331"/>
                <p:cNvSpPr/>
                <p:nvPr/>
              </p:nvSpPr>
              <p:spPr>
                <a:xfrm>
                  <a:off x="12700" y="2400300"/>
                  <a:ext cx="139700" cy="838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880" y="21600"/>
                      </a:lnTo>
                    </a:path>
                  </a:pathLst>
                </a:custGeom>
                <a:no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lvl1pPr>
              <a:tabLst>
                <a:tab pos="952500" algn="l"/>
              </a:tabLst>
            </a:lvl1pPr>
          </a:lstStyle>
          <a:p>
            <a:r>
              <a:t>The Molecular Clock</a:t>
            </a:r>
          </a:p>
        </p:txBody>
      </p:sp>
      <p:sp>
        <p:nvSpPr>
          <p:cNvPr id="337" name="Shape 337"/>
          <p:cNvSpPr>
            <a:spLocks noGrp="1"/>
          </p:cNvSpPr>
          <p:nvPr>
            <p:ph type="body" sz="half" idx="1"/>
          </p:nvPr>
        </p:nvSpPr>
        <p:spPr>
          <a:xfrm>
            <a:off x="368300" y="1790700"/>
            <a:ext cx="11772107" cy="3761741"/>
          </a:xfrm>
          <a:prstGeom prst="rect">
            <a:avLst/>
          </a:prstGeom>
        </p:spPr>
        <p:txBody>
          <a:bodyPr/>
          <a:lstStyle/>
          <a:p>
            <a:pPr>
              <a:tabLst>
                <a:tab pos="1016000" algn="l"/>
              </a:tabLst>
            </a:pPr>
            <a:r>
              <a:t>The molecular clock hypothesis states that mutations occur at a relatively constant rate for any given gene. </a:t>
            </a:r>
          </a:p>
          <a:p>
            <a:pPr>
              <a:tabLst>
                <a:tab pos="1016000" algn="l"/>
              </a:tabLst>
            </a:pPr>
            <a:r>
              <a:t>The genetic difference between any two species can indicate when two species last shared a common ancestor and can be used to construct a phylogenetic tree.</a:t>
            </a:r>
          </a:p>
          <a:p>
            <a:pPr>
              <a:tabLst>
                <a:tab pos="1016000" algn="l"/>
              </a:tabLst>
            </a:pPr>
            <a:r>
              <a:t>The molecular clock for each species, and each protein, may run at different rates, so molecular clock data is calibrated with other evidence (e.g. morphological) to confirm phylogeny. </a:t>
            </a:r>
          </a:p>
          <a:p>
            <a:pPr>
              <a:tabLst>
                <a:tab pos="1016000" algn="l"/>
              </a:tabLst>
            </a:pPr>
            <a:r>
              <a:t>Molecular clock calculations are carried out on DNA or amino acid sequences.</a:t>
            </a:r>
          </a:p>
        </p:txBody>
      </p:sp>
      <p:grpSp>
        <p:nvGrpSpPr>
          <p:cNvPr id="340" name="Group 340"/>
          <p:cNvGrpSpPr/>
          <p:nvPr/>
        </p:nvGrpSpPr>
        <p:grpSpPr>
          <a:xfrm>
            <a:off x="2731982" y="7481212"/>
            <a:ext cx="7872995" cy="1104741"/>
            <a:chOff x="0" y="0"/>
            <a:chExt cx="7872993" cy="1104740"/>
          </a:xfrm>
        </p:grpSpPr>
        <p:sp>
          <p:nvSpPr>
            <p:cNvPr id="338" name="Shape 338"/>
            <p:cNvSpPr/>
            <p:nvPr/>
          </p:nvSpPr>
          <p:spPr>
            <a:xfrm>
              <a:off x="613717" y="0"/>
              <a:ext cx="7259277" cy="11047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526" y="21600"/>
                  </a:lnTo>
                </a:path>
              </a:pathLst>
            </a:custGeom>
            <a:noFill/>
            <a:ln w="508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9" name="Shape 339"/>
            <p:cNvSpPr/>
            <p:nvPr/>
          </p:nvSpPr>
          <p:spPr>
            <a:xfrm>
              <a:off x="0" y="565507"/>
              <a:ext cx="614169" cy="1"/>
            </a:xfrm>
            <a:prstGeom prst="line">
              <a:avLst/>
            </a:prstGeom>
            <a:noFill/>
            <a:ln w="508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341" name="Shape 341"/>
          <p:cNvSpPr/>
          <p:nvPr/>
        </p:nvSpPr>
        <p:spPr>
          <a:xfrm>
            <a:off x="631115" y="7720258"/>
            <a:ext cx="2159758" cy="6275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pPr>
            <a:r>
              <a:t>Common ancestor </a:t>
            </a:r>
            <a:br/>
            <a:r>
              <a:t>CAATTTATCG</a:t>
            </a:r>
          </a:p>
        </p:txBody>
      </p:sp>
      <p:sp>
        <p:nvSpPr>
          <p:cNvPr id="342" name="Shape 342"/>
          <p:cNvSpPr/>
          <p:nvPr/>
        </p:nvSpPr>
        <p:spPr>
          <a:xfrm>
            <a:off x="1321995" y="6431209"/>
            <a:ext cx="91875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Time 0</a:t>
            </a:r>
          </a:p>
        </p:txBody>
      </p:sp>
      <p:sp>
        <p:nvSpPr>
          <p:cNvPr id="343" name="Shape 343"/>
          <p:cNvSpPr/>
          <p:nvPr/>
        </p:nvSpPr>
        <p:spPr>
          <a:xfrm>
            <a:off x="5650155" y="6328339"/>
            <a:ext cx="2640286" cy="6275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pPr>
            <a:r>
              <a:t>Time + 25 million years</a:t>
            </a:r>
          </a:p>
          <a:p>
            <a:pPr>
              <a:tabLst>
                <a:tab pos="520700" algn="l"/>
              </a:tabLst>
            </a:pPr>
            <a:r>
              <a:t>1 mutation</a:t>
            </a:r>
          </a:p>
        </p:txBody>
      </p:sp>
      <p:sp>
        <p:nvSpPr>
          <p:cNvPr id="344" name="Shape 344"/>
          <p:cNvSpPr/>
          <p:nvPr/>
        </p:nvSpPr>
        <p:spPr>
          <a:xfrm>
            <a:off x="9754795" y="6267379"/>
            <a:ext cx="2640286" cy="6275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pPr>
            <a:r>
              <a:t>Time + 50 million years</a:t>
            </a:r>
          </a:p>
          <a:p>
            <a:pPr>
              <a:tabLst>
                <a:tab pos="520700" algn="l"/>
              </a:tabLst>
            </a:pPr>
            <a:r>
              <a:t>2 mutations</a:t>
            </a:r>
          </a:p>
        </p:txBody>
      </p:sp>
      <p:sp>
        <p:nvSpPr>
          <p:cNvPr id="345" name="Shape 345"/>
          <p:cNvSpPr/>
          <p:nvPr/>
        </p:nvSpPr>
        <p:spPr>
          <a:xfrm>
            <a:off x="6029959" y="7287259"/>
            <a:ext cx="1786733" cy="391638"/>
          </a:xfrm>
          <a:prstGeom prst="rect">
            <a:avLst/>
          </a:prstGeom>
          <a:solidFill>
            <a:srgbClr val="FFFFFF"/>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6" name="Shape 346"/>
          <p:cNvSpPr/>
          <p:nvPr/>
        </p:nvSpPr>
        <p:spPr>
          <a:xfrm>
            <a:off x="6019800" y="8389619"/>
            <a:ext cx="1786732" cy="391637"/>
          </a:xfrm>
          <a:prstGeom prst="rect">
            <a:avLst/>
          </a:prstGeom>
          <a:solidFill>
            <a:srgbClr val="FFFFFF"/>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7" name="Shape 347"/>
          <p:cNvSpPr/>
          <p:nvPr/>
        </p:nvSpPr>
        <p:spPr>
          <a:xfrm>
            <a:off x="5995595" y="7315129"/>
            <a:ext cx="1756806"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pPr>
            <a:r>
              <a:t>CAATT</a:t>
            </a:r>
            <a:r>
              <a:rPr b="1">
                <a:solidFill>
                  <a:srgbClr val="000000"/>
                </a:solidFill>
              </a:rPr>
              <a:t>G</a:t>
            </a:r>
            <a:r>
              <a:t>ATCG</a:t>
            </a:r>
          </a:p>
        </p:txBody>
      </p:sp>
      <p:sp>
        <p:nvSpPr>
          <p:cNvPr id="348" name="Shape 348"/>
          <p:cNvSpPr/>
          <p:nvPr/>
        </p:nvSpPr>
        <p:spPr>
          <a:xfrm>
            <a:off x="6005755" y="8417489"/>
            <a:ext cx="1663490"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pPr>
            <a:r>
              <a:t>CAATTTATC</a:t>
            </a:r>
            <a:r>
              <a:rPr b="1">
                <a:solidFill>
                  <a:srgbClr val="000000"/>
                </a:solidFill>
              </a:rPr>
              <a:t>T</a:t>
            </a:r>
          </a:p>
        </p:txBody>
      </p:sp>
      <p:sp>
        <p:nvSpPr>
          <p:cNvPr id="349" name="Shape 349"/>
          <p:cNvSpPr/>
          <p:nvPr/>
        </p:nvSpPr>
        <p:spPr>
          <a:xfrm>
            <a:off x="10154919" y="7287259"/>
            <a:ext cx="1786732" cy="391638"/>
          </a:xfrm>
          <a:prstGeom prst="rect">
            <a:avLst/>
          </a:prstGeom>
          <a:solidFill>
            <a:srgbClr val="FFFFFF"/>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0" name="Shape 350"/>
          <p:cNvSpPr/>
          <p:nvPr/>
        </p:nvSpPr>
        <p:spPr>
          <a:xfrm>
            <a:off x="10144759" y="8415019"/>
            <a:ext cx="1786733" cy="391637"/>
          </a:xfrm>
          <a:prstGeom prst="rect">
            <a:avLst/>
          </a:prstGeom>
          <a:solidFill>
            <a:srgbClr val="FFFFFF"/>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1" name="Shape 351"/>
          <p:cNvSpPr/>
          <p:nvPr/>
        </p:nvSpPr>
        <p:spPr>
          <a:xfrm>
            <a:off x="10171355" y="8432728"/>
            <a:ext cx="1638041"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pPr>
            <a:r>
              <a:t>CAATTTAT</a:t>
            </a:r>
            <a:r>
              <a:rPr b="1">
                <a:solidFill>
                  <a:srgbClr val="000000"/>
                </a:solidFill>
              </a:rPr>
              <a:t>TT</a:t>
            </a:r>
          </a:p>
        </p:txBody>
      </p:sp>
      <p:sp>
        <p:nvSpPr>
          <p:cNvPr id="352" name="Shape 352"/>
          <p:cNvSpPr/>
          <p:nvPr/>
        </p:nvSpPr>
        <p:spPr>
          <a:xfrm>
            <a:off x="10120555" y="7294809"/>
            <a:ext cx="1782255"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pPr>
            <a:r>
              <a:t>CAAT</a:t>
            </a:r>
            <a:r>
              <a:rPr b="1">
                <a:solidFill>
                  <a:srgbClr val="000000"/>
                </a:solidFill>
              </a:rPr>
              <a:t>CG</a:t>
            </a:r>
            <a:r>
              <a:t>ATCG</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3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3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p:cNvSpPr>
          <p:nvPr>
            <p:ph type="title"/>
          </p:nvPr>
        </p:nvSpPr>
        <p:spPr>
          <a:prstGeom prst="rect">
            <a:avLst/>
          </a:prstGeom>
        </p:spPr>
        <p:txBody>
          <a:bodyPr/>
          <a:lstStyle>
            <a:lvl1pPr>
              <a:tabLst>
                <a:tab pos="952500" algn="l"/>
              </a:tabLst>
            </a:lvl1pPr>
          </a:lstStyle>
          <a:p>
            <a:r>
              <a:t>Cytochrome C</a:t>
            </a:r>
          </a:p>
        </p:txBody>
      </p:sp>
      <p:sp>
        <p:nvSpPr>
          <p:cNvPr id="355" name="Shape 355"/>
          <p:cNvSpPr>
            <a:spLocks noGrp="1"/>
          </p:cNvSpPr>
          <p:nvPr>
            <p:ph type="body" sz="half" idx="1"/>
          </p:nvPr>
        </p:nvSpPr>
        <p:spPr>
          <a:xfrm>
            <a:off x="368300" y="1790700"/>
            <a:ext cx="12037368" cy="3694609"/>
          </a:xfrm>
          <a:prstGeom prst="rect">
            <a:avLst/>
          </a:prstGeom>
        </p:spPr>
        <p:txBody>
          <a:bodyPr/>
          <a:lstStyle/>
          <a:p>
            <a:pPr>
              <a:tabLst>
                <a:tab pos="1016000" algn="l"/>
              </a:tabLst>
            </a:pPr>
            <a:r>
              <a:t>The table below shows the N-terminal 22 amino acid residues of human cytochrome c, with corresponding sequences from other organisms aligned beneath. </a:t>
            </a:r>
          </a:p>
          <a:p>
            <a:pPr>
              <a:tabLst>
                <a:tab pos="1016000" algn="l"/>
              </a:tabLst>
            </a:pPr>
            <a:r>
              <a:t>Sequences are aligned to give the most position matches. </a:t>
            </a:r>
          </a:p>
          <a:p>
            <a:pPr>
              <a:tabLst>
                <a:tab pos="1016000" algn="l"/>
              </a:tabLst>
            </a:pPr>
            <a:r>
              <a:t>A shaded square indicates no change. </a:t>
            </a:r>
          </a:p>
          <a:p>
            <a:pPr>
              <a:tabLst>
                <a:tab pos="1016000" algn="l"/>
              </a:tabLst>
            </a:pPr>
            <a:r>
              <a:t>In every case, the cytochrome's heme group is attached to the Cys-14 and Cys-17. </a:t>
            </a:r>
          </a:p>
          <a:p>
            <a:pPr>
              <a:tabLst>
                <a:tab pos="1016000" algn="l"/>
              </a:tabLst>
            </a:pPr>
            <a:r>
              <a:t>In </a:t>
            </a:r>
            <a:r>
              <a:rPr i="1"/>
              <a:t>Drosophila</a:t>
            </a:r>
            <a:r>
              <a:t>, wheat, and yeast, arrows indicate that several amino acids precede the sequence shown.</a:t>
            </a:r>
          </a:p>
        </p:txBody>
      </p:sp>
      <p:pic>
        <p:nvPicPr>
          <p:cNvPr id="356" name="pasted-image.pdf"/>
          <p:cNvPicPr>
            <a:picLocks noChangeAspect="1"/>
          </p:cNvPicPr>
          <p:nvPr/>
        </p:nvPicPr>
        <p:blipFill>
          <a:blip r:embed="rId2">
            <a:extLst/>
          </a:blip>
          <a:stretch>
            <a:fillRect/>
          </a:stretch>
        </p:blipFill>
        <p:spPr>
          <a:xfrm>
            <a:off x="460150" y="5606488"/>
            <a:ext cx="12322048" cy="338310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5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5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p:cNvSpPr>
          <p:nvPr>
            <p:ph type="title"/>
          </p:nvPr>
        </p:nvSpPr>
        <p:spPr>
          <a:prstGeom prst="rect">
            <a:avLst/>
          </a:prstGeom>
        </p:spPr>
        <p:txBody>
          <a:bodyPr/>
          <a:lstStyle>
            <a:lvl1pPr>
              <a:tabLst>
                <a:tab pos="952500" algn="l"/>
              </a:tabLst>
            </a:lvl1pPr>
          </a:lstStyle>
          <a:p>
            <a:r>
              <a:t>Homology of Cytochrome C</a:t>
            </a:r>
          </a:p>
        </p:txBody>
      </p:sp>
      <p:sp>
        <p:nvSpPr>
          <p:cNvPr id="359" name="Shape 359"/>
          <p:cNvSpPr>
            <a:spLocks noGrp="1"/>
          </p:cNvSpPr>
          <p:nvPr>
            <p:ph type="body" sz="half" idx="1"/>
          </p:nvPr>
        </p:nvSpPr>
        <p:spPr>
          <a:xfrm>
            <a:off x="368300" y="1790700"/>
            <a:ext cx="12081620" cy="2651690"/>
          </a:xfrm>
          <a:prstGeom prst="rect">
            <a:avLst/>
          </a:prstGeom>
        </p:spPr>
        <p:txBody>
          <a:bodyPr/>
          <a:lstStyle/>
          <a:p>
            <a:pPr>
              <a:tabLst>
                <a:tab pos="1016000" algn="l"/>
              </a:tabLst>
            </a:pPr>
            <a:r>
              <a:t>The sequence homology of cytochrome</a:t>
            </a:r>
            <a:r>
              <a:rPr i="1"/>
              <a:t> c</a:t>
            </a:r>
            <a:r>
              <a:t>, a respiratory protein, has been used to construct a phylogenetic tree for some species. </a:t>
            </a:r>
          </a:p>
          <a:p>
            <a:pPr lvl="1">
              <a:tabLst>
                <a:tab pos="1485900" algn="l"/>
              </a:tabLst>
            </a:pPr>
            <a:r>
              <a:t>Overall, the phylogeny aligns well to other evolutionary data, although the tree indicates that primates branched off before the marsupials diverged from other placental mammals, which is incorrect based on other evidence. </a:t>
            </a:r>
          </a:p>
          <a:p>
            <a:pPr lvl="1">
              <a:tabLst>
                <a:tab pos="1485900" algn="l"/>
              </a:tabLst>
            </a:pPr>
            <a:r>
              <a:t>Highly conserved proteins, such as cytochrome </a:t>
            </a:r>
            <a:r>
              <a:rPr i="1"/>
              <a:t>c</a:t>
            </a:r>
            <a:r>
              <a:t>, change very little over time or between species because they have critical roles and if they changed too much they may no longer function properly. </a:t>
            </a:r>
          </a:p>
        </p:txBody>
      </p:sp>
      <p:pic>
        <p:nvPicPr>
          <p:cNvPr id="360" name="pasted-image.pdf"/>
          <p:cNvPicPr>
            <a:picLocks noChangeAspect="1"/>
          </p:cNvPicPr>
          <p:nvPr/>
        </p:nvPicPr>
        <p:blipFill>
          <a:blip r:embed="rId2">
            <a:extLst/>
          </a:blip>
          <a:stretch>
            <a:fillRect/>
          </a:stretch>
        </p:blipFill>
        <p:spPr>
          <a:xfrm>
            <a:off x="1770973" y="4704827"/>
            <a:ext cx="11001518" cy="4978627"/>
          </a:xfrm>
          <a:prstGeom prst="rect">
            <a:avLst/>
          </a:prstGeom>
          <a:ln w="12700">
            <a:miter lim="400000"/>
          </a:ln>
        </p:spPr>
      </p:pic>
      <p:pic>
        <p:nvPicPr>
          <p:cNvPr id="361" name="Cytochrome c ribbonc false colour.png"/>
          <p:cNvPicPr>
            <a:picLocks noChangeAspect="1"/>
          </p:cNvPicPr>
          <p:nvPr/>
        </p:nvPicPr>
        <p:blipFill>
          <a:blip r:embed="rId3">
            <a:extLst/>
          </a:blip>
          <a:stretch>
            <a:fillRect/>
          </a:stretch>
        </p:blipFill>
        <p:spPr>
          <a:xfrm>
            <a:off x="2453342" y="4450079"/>
            <a:ext cx="3180603" cy="3336812"/>
          </a:xfrm>
          <a:prstGeom prst="rect">
            <a:avLst/>
          </a:prstGeom>
          <a:ln w="12700">
            <a:miter lim="400000"/>
          </a:ln>
        </p:spPr>
      </p:pic>
      <p:sp>
        <p:nvSpPr>
          <p:cNvPr id="362" name="Shape 362"/>
          <p:cNvSpPr/>
          <p:nvPr/>
        </p:nvSpPr>
        <p:spPr>
          <a:xfrm>
            <a:off x="4949115" y="4950389"/>
            <a:ext cx="1638711"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pPr>
            <a:r>
              <a:t>Cytochrome </a:t>
            </a:r>
            <a:r>
              <a:rPr i="1"/>
              <a:t>c</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1"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body" sz="half" idx="1"/>
          </p:nvPr>
        </p:nvSpPr>
        <p:spPr>
          <a:xfrm>
            <a:off x="1028700" y="2019300"/>
            <a:ext cx="4984850" cy="5867400"/>
          </a:xfrm>
          <a:prstGeom prst="rect">
            <a:avLst/>
          </a:prstGeom>
        </p:spPr>
        <p:txBody>
          <a:bodyPr numCol="1" spcCol="38100"/>
          <a:lstStyle/>
          <a:p>
            <a:pPr marL="392727" indent="-392727"/>
            <a:r>
              <a:rPr>
                <a:hlinkClick r:id="" action="ppaction://hlinkshowjump?jump=nextslide"/>
              </a:rPr>
              <a:t>Evidence for Evolution</a:t>
            </a:r>
          </a:p>
          <a:p>
            <a:pPr marL="720045" lvl="1"/>
            <a:r>
              <a:rPr>
                <a:hlinkClick r:id="" action="ppaction://hlinkshowjump?jump=nextslide"/>
              </a:rPr>
              <a:t>What is Evolution?</a:t>
            </a:r>
          </a:p>
          <a:p>
            <a:pPr marL="720045" lvl="1"/>
            <a:r>
              <a:rPr>
                <a:hlinkClick r:id="rId2" action="ppaction://hlinksldjump"/>
              </a:rPr>
              <a:t>Evidence for Evolution</a:t>
            </a:r>
          </a:p>
          <a:p>
            <a:pPr marL="720045" lvl="1"/>
            <a:r>
              <a:rPr>
                <a:hlinkClick r:id="rId3" action="ppaction://hlinksldjump"/>
              </a:rPr>
              <a:t>DNA Hybidisation</a:t>
            </a:r>
          </a:p>
          <a:p>
            <a:pPr marL="720045" lvl="1"/>
            <a:r>
              <a:rPr>
                <a:hlinkClick r:id="rId4" action="ppaction://hlinksldjump"/>
              </a:rPr>
              <a:t>Amino Acid Sequencing</a:t>
            </a:r>
          </a:p>
          <a:p>
            <a:pPr marL="720045" lvl="1"/>
            <a:r>
              <a:rPr>
                <a:hlinkClick r:id="rId5" action="ppaction://hlinksldjump"/>
              </a:rPr>
              <a:t>Immunological Evidence</a:t>
            </a:r>
          </a:p>
          <a:p>
            <a:pPr marL="720045" lvl="1"/>
            <a:r>
              <a:rPr>
                <a:hlinkClick r:id="rId6" action="ppaction://hlinksldjump"/>
              </a:rPr>
              <a:t>The Molecular Clock</a:t>
            </a:r>
          </a:p>
          <a:p>
            <a:pPr marL="720045" lvl="1"/>
            <a:r>
              <a:rPr>
                <a:hlinkClick r:id="rId7" action="ppaction://hlinksldjump"/>
              </a:rPr>
              <a:t>Comparative Anatomy</a:t>
            </a:r>
          </a:p>
          <a:p>
            <a:pPr marL="720045" lvl="1"/>
            <a:r>
              <a:rPr>
                <a:hlinkClick r:id="rId8" action="ppaction://hlinksldjump"/>
              </a:rPr>
              <a:t>Fossil Evidence</a:t>
            </a:r>
          </a:p>
          <a:p>
            <a:pPr marL="720045" lvl="1"/>
            <a:r>
              <a:rPr>
                <a:hlinkClick r:id="rId9" action="ppaction://hlinksldjump"/>
              </a:rPr>
              <a:t>Continental Drift</a:t>
            </a:r>
          </a:p>
          <a:p>
            <a:pPr marL="720045" lvl="1"/>
            <a:r>
              <a:rPr>
                <a:hlinkClick r:id="rId10" action="ppaction://hlinksldjump"/>
              </a:rPr>
              <a:t>Biogeographical Evidence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Pentadactyl Limb OHT pic.pdf"/>
          <p:cNvPicPr>
            <a:picLocks noChangeAspect="1"/>
          </p:cNvPicPr>
          <p:nvPr/>
        </p:nvPicPr>
        <p:blipFill>
          <a:blip r:embed="rId2">
            <a:extLst/>
          </a:blip>
          <a:stretch>
            <a:fillRect/>
          </a:stretch>
        </p:blipFill>
        <p:spPr>
          <a:xfrm>
            <a:off x="8102600" y="1841500"/>
            <a:ext cx="2095500" cy="6584606"/>
          </a:xfrm>
          <a:prstGeom prst="rect">
            <a:avLst/>
          </a:prstGeom>
          <a:ln w="12700">
            <a:miter lim="400000"/>
          </a:ln>
        </p:spPr>
      </p:pic>
      <p:sp>
        <p:nvSpPr>
          <p:cNvPr id="365" name="Shape 365"/>
          <p:cNvSpPr/>
          <p:nvPr/>
        </p:nvSpPr>
        <p:spPr>
          <a:xfrm>
            <a:off x="7695141" y="6718300"/>
            <a:ext cx="457201" cy="17272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87" y="87"/>
                </a:lnTo>
                <a:lnTo>
                  <a:pt x="0" y="21600"/>
                </a:lnTo>
                <a:lnTo>
                  <a:pt x="21600" y="21600"/>
                </a:lnTo>
              </a:path>
            </a:pathLst>
          </a:custGeom>
          <a:ln w="63500">
            <a:solidFill>
              <a:srgbClr val="FF93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6" name="Shape 366"/>
          <p:cNvSpPr/>
          <p:nvPr/>
        </p:nvSpPr>
        <p:spPr>
          <a:xfrm>
            <a:off x="7759700" y="5194300"/>
            <a:ext cx="455084" cy="7239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87" y="87"/>
                </a:lnTo>
                <a:lnTo>
                  <a:pt x="0" y="21600"/>
                </a:lnTo>
                <a:lnTo>
                  <a:pt x="21600" y="21600"/>
                </a:lnTo>
              </a:path>
            </a:pathLst>
          </a:custGeom>
          <a:ln w="63500">
            <a:solidFill>
              <a:srgbClr val="FF93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7" name="Shape 367"/>
          <p:cNvSpPr/>
          <p:nvPr/>
        </p:nvSpPr>
        <p:spPr>
          <a:xfrm>
            <a:off x="5549900" y="1778000"/>
            <a:ext cx="2160000" cy="540000"/>
          </a:xfrm>
          <a:prstGeom prst="rect">
            <a:avLst/>
          </a:prstGeom>
          <a:solidFill>
            <a:srgbClr val="006994"/>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8" name="Shape 368"/>
          <p:cNvSpPr/>
          <p:nvPr/>
        </p:nvSpPr>
        <p:spPr>
          <a:xfrm>
            <a:off x="10210800" y="1778000"/>
            <a:ext cx="2160000" cy="540000"/>
          </a:xfrm>
          <a:prstGeom prst="rect">
            <a:avLst/>
          </a:prstGeom>
          <a:solidFill>
            <a:srgbClr val="FFFFFF"/>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9" name="Shape 369"/>
          <p:cNvSpPr>
            <a:spLocks noGrp="1"/>
          </p:cNvSpPr>
          <p:nvPr>
            <p:ph type="title"/>
          </p:nvPr>
        </p:nvSpPr>
        <p:spPr>
          <a:prstGeom prst="rect">
            <a:avLst/>
          </a:prstGeom>
        </p:spPr>
        <p:txBody>
          <a:bodyPr/>
          <a:lstStyle>
            <a:lvl1pPr>
              <a:tabLst>
                <a:tab pos="952500" algn="l"/>
              </a:tabLst>
            </a:lvl1pPr>
          </a:lstStyle>
          <a:p>
            <a:r>
              <a:t>Comparative Anatomy</a:t>
            </a:r>
          </a:p>
        </p:txBody>
      </p:sp>
      <p:sp>
        <p:nvSpPr>
          <p:cNvPr id="370" name="Shape 370"/>
          <p:cNvSpPr>
            <a:spLocks noGrp="1"/>
          </p:cNvSpPr>
          <p:nvPr>
            <p:ph type="body" sz="quarter" idx="1"/>
          </p:nvPr>
        </p:nvSpPr>
        <p:spPr>
          <a:xfrm>
            <a:off x="368300" y="1790700"/>
            <a:ext cx="4259511" cy="4004697"/>
          </a:xfrm>
          <a:prstGeom prst="rect">
            <a:avLst/>
          </a:prstGeom>
        </p:spPr>
        <p:txBody>
          <a:bodyPr/>
          <a:lstStyle/>
          <a:p>
            <a:pPr>
              <a:lnSpc>
                <a:spcPts val="3200"/>
              </a:lnSpc>
              <a:tabLst>
                <a:tab pos="1016000" algn="l"/>
              </a:tabLst>
            </a:pPr>
            <a:r>
              <a:t>The </a:t>
            </a:r>
            <a:r>
              <a:rPr b="1">
                <a:solidFill>
                  <a:srgbClr val="006994"/>
                </a:solidFill>
              </a:rPr>
              <a:t>pentadactyl</a:t>
            </a:r>
            <a:r>
              <a:rPr b="1"/>
              <a:t> </a:t>
            </a:r>
            <a:r>
              <a:t>(5 digit) limb found in most vertebrates has the same general bone structure.</a:t>
            </a:r>
          </a:p>
          <a:p>
            <a:pPr>
              <a:lnSpc>
                <a:spcPts val="3200"/>
              </a:lnSpc>
              <a:tabLst>
                <a:tab pos="1016000" algn="l"/>
              </a:tabLst>
            </a:pPr>
            <a:r>
              <a:t>This similarity of structure is called </a:t>
            </a:r>
            <a:r>
              <a:rPr b="1">
                <a:solidFill>
                  <a:srgbClr val="006994"/>
                </a:solidFill>
              </a:rPr>
              <a:t>homology</a:t>
            </a:r>
            <a:r>
              <a:t>.</a:t>
            </a:r>
          </a:p>
          <a:p>
            <a:pPr>
              <a:lnSpc>
                <a:spcPts val="3200"/>
              </a:lnSpc>
              <a:tabLst>
                <a:tab pos="1016000" algn="l"/>
              </a:tabLst>
            </a:pPr>
            <a:r>
              <a:t>Homologies are indicative of common ancestry.</a:t>
            </a:r>
          </a:p>
        </p:txBody>
      </p:sp>
      <p:sp>
        <p:nvSpPr>
          <p:cNvPr id="371" name="Shape 371"/>
          <p:cNvSpPr/>
          <p:nvPr/>
        </p:nvSpPr>
        <p:spPr>
          <a:xfrm>
            <a:off x="9880600" y="2755900"/>
            <a:ext cx="16256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100"/>
              </a:lnSpc>
              <a:tabLst>
                <a:tab pos="520700" algn="l"/>
              </a:tabLst>
              <a:defRPr>
                <a:solidFill>
                  <a:srgbClr val="483F36"/>
                </a:solidFill>
              </a:defRPr>
            </a:pPr>
            <a:r>
              <a:rPr b="1">
                <a:solidFill>
                  <a:srgbClr val="201B17"/>
                </a:solidFill>
              </a:rPr>
              <a:t>Femur</a:t>
            </a:r>
            <a:r>
              <a:rPr>
                <a:solidFill>
                  <a:srgbClr val="201B17"/>
                </a:solidFill>
              </a:rPr>
              <a:t> (thigh)</a:t>
            </a:r>
          </a:p>
        </p:txBody>
      </p:sp>
      <p:sp>
        <p:nvSpPr>
          <p:cNvPr id="372" name="Shape 372"/>
          <p:cNvSpPr/>
          <p:nvPr/>
        </p:nvSpPr>
        <p:spPr>
          <a:xfrm>
            <a:off x="10109200" y="3721100"/>
            <a:ext cx="80007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b="1">
                <a:solidFill>
                  <a:srgbClr val="201B17"/>
                </a:solidFill>
              </a:defRPr>
            </a:lvl1pPr>
          </a:lstStyle>
          <a:p>
            <a:pPr>
              <a:defRPr>
                <a:solidFill>
                  <a:srgbClr val="483F36"/>
                </a:solidFill>
              </a:defRPr>
            </a:pPr>
            <a:r>
              <a:rPr>
                <a:solidFill>
                  <a:srgbClr val="201B17"/>
                </a:solidFill>
              </a:rPr>
              <a:t>Fibula</a:t>
            </a:r>
          </a:p>
        </p:txBody>
      </p:sp>
      <p:sp>
        <p:nvSpPr>
          <p:cNvPr id="373" name="Shape 373"/>
          <p:cNvSpPr/>
          <p:nvPr/>
        </p:nvSpPr>
        <p:spPr>
          <a:xfrm>
            <a:off x="9931400" y="4572000"/>
            <a:ext cx="65630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b="1">
                <a:solidFill>
                  <a:srgbClr val="201B17"/>
                </a:solidFill>
              </a:defRPr>
            </a:lvl1pPr>
          </a:lstStyle>
          <a:p>
            <a:pPr>
              <a:defRPr>
                <a:solidFill>
                  <a:srgbClr val="483F36"/>
                </a:solidFill>
              </a:defRPr>
            </a:pPr>
            <a:r>
              <a:rPr>
                <a:solidFill>
                  <a:srgbClr val="201B17"/>
                </a:solidFill>
              </a:rPr>
              <a:t>Tibia</a:t>
            </a:r>
          </a:p>
        </p:txBody>
      </p:sp>
      <p:sp>
        <p:nvSpPr>
          <p:cNvPr id="374" name="Shape 374"/>
          <p:cNvSpPr/>
          <p:nvPr/>
        </p:nvSpPr>
        <p:spPr>
          <a:xfrm>
            <a:off x="10782300" y="5270500"/>
            <a:ext cx="974205"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201B17"/>
                </a:solidFill>
                <a:latin typeface="+mn-lt"/>
                <a:ea typeface="+mn-ea"/>
                <a:cs typeface="+mn-cs"/>
                <a:sym typeface="Arial"/>
              </a:rPr>
              <a:t>Tarsals</a:t>
            </a:r>
            <a:endParaRPr sz="1800">
              <a:solidFill>
                <a:srgbClr val="201B17"/>
              </a:solidFill>
              <a:latin typeface="+mn-lt"/>
              <a:ea typeface="+mn-ea"/>
              <a:cs typeface="+mn-cs"/>
              <a:sym typeface="Arial"/>
            </a:endParaRPr>
          </a:p>
          <a:p>
            <a:pPr>
              <a:lnSpc>
                <a:spcPts val="2100"/>
              </a:lnSpc>
              <a:tabLst>
                <a:tab pos="520700" algn="l"/>
              </a:tabLst>
              <a:defRPr sz="2800">
                <a:solidFill>
                  <a:srgbClr val="483F36"/>
                </a:solidFill>
                <a:latin typeface="Hoefler Text"/>
                <a:ea typeface="Hoefler Text"/>
                <a:cs typeface="Hoefler Text"/>
                <a:sym typeface="Hoefler Text"/>
              </a:defRPr>
            </a:pPr>
            <a:r>
              <a:rPr sz="1800">
                <a:solidFill>
                  <a:srgbClr val="201B17"/>
                </a:solidFill>
                <a:latin typeface="+mn-lt"/>
                <a:ea typeface="+mn-ea"/>
                <a:cs typeface="+mn-cs"/>
                <a:sym typeface="Arial"/>
              </a:rPr>
              <a:t>(ankle)</a:t>
            </a:r>
          </a:p>
        </p:txBody>
      </p:sp>
      <p:sp>
        <p:nvSpPr>
          <p:cNvPr id="375" name="Shape 375"/>
          <p:cNvSpPr/>
          <p:nvPr/>
        </p:nvSpPr>
        <p:spPr>
          <a:xfrm>
            <a:off x="10693400" y="6184900"/>
            <a:ext cx="1448483"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201B17"/>
                </a:solidFill>
                <a:latin typeface="+mn-lt"/>
                <a:ea typeface="+mn-ea"/>
                <a:cs typeface="+mn-cs"/>
                <a:sym typeface="Arial"/>
              </a:rPr>
              <a:t>Metatarsals</a:t>
            </a:r>
            <a:endParaRPr sz="1800">
              <a:solidFill>
                <a:srgbClr val="201B17"/>
              </a:solidFill>
              <a:latin typeface="+mn-lt"/>
              <a:ea typeface="+mn-ea"/>
              <a:cs typeface="+mn-cs"/>
              <a:sym typeface="Arial"/>
            </a:endParaRPr>
          </a:p>
          <a:p>
            <a:pPr>
              <a:lnSpc>
                <a:spcPts val="2100"/>
              </a:lnSpc>
              <a:tabLst>
                <a:tab pos="520700" algn="l"/>
              </a:tabLst>
              <a:defRPr sz="2800">
                <a:solidFill>
                  <a:srgbClr val="483F36"/>
                </a:solidFill>
                <a:latin typeface="Hoefler Text"/>
                <a:ea typeface="Hoefler Text"/>
                <a:cs typeface="Hoefler Text"/>
                <a:sym typeface="Hoefler Text"/>
              </a:defRPr>
            </a:pPr>
            <a:r>
              <a:rPr sz="1800">
                <a:solidFill>
                  <a:srgbClr val="201B17"/>
                </a:solidFill>
                <a:latin typeface="+mn-lt"/>
                <a:ea typeface="+mn-ea"/>
                <a:cs typeface="+mn-cs"/>
                <a:sym typeface="Arial"/>
              </a:rPr>
              <a:t>(sole)</a:t>
            </a:r>
          </a:p>
        </p:txBody>
      </p:sp>
      <p:sp>
        <p:nvSpPr>
          <p:cNvPr id="376" name="Shape 376"/>
          <p:cNvSpPr/>
          <p:nvPr/>
        </p:nvSpPr>
        <p:spPr>
          <a:xfrm>
            <a:off x="10706100" y="7315200"/>
            <a:ext cx="1422859"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100"/>
              </a:lnSpc>
              <a:tabLst>
                <a:tab pos="520700" algn="l"/>
              </a:tabLst>
              <a:defRPr>
                <a:solidFill>
                  <a:srgbClr val="483F36"/>
                </a:solidFill>
              </a:defRPr>
            </a:pPr>
            <a:r>
              <a:rPr b="1">
                <a:solidFill>
                  <a:srgbClr val="201B17"/>
                </a:solidFill>
              </a:rPr>
              <a:t>Phalanges</a:t>
            </a:r>
            <a:r>
              <a:rPr>
                <a:solidFill>
                  <a:srgbClr val="201B17"/>
                </a:solidFill>
              </a:rPr>
              <a:t/>
            </a:r>
            <a:br>
              <a:rPr>
                <a:solidFill>
                  <a:srgbClr val="201B17"/>
                </a:solidFill>
              </a:rPr>
            </a:br>
            <a:r>
              <a:rPr>
                <a:solidFill>
                  <a:srgbClr val="201B17"/>
                </a:solidFill>
              </a:rPr>
              <a:t>(toes)</a:t>
            </a:r>
          </a:p>
        </p:txBody>
      </p:sp>
      <p:sp>
        <p:nvSpPr>
          <p:cNvPr id="377" name="Shape 377"/>
          <p:cNvSpPr/>
          <p:nvPr/>
        </p:nvSpPr>
        <p:spPr>
          <a:xfrm>
            <a:off x="10541000" y="1892300"/>
            <a:ext cx="1492759"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tabLst>
                <a:tab pos="520700" algn="l"/>
              </a:tabLst>
              <a:defRPr sz="2200" b="1"/>
            </a:lvl1pPr>
          </a:lstStyle>
          <a:p>
            <a:r>
              <a:t>Hind limb</a:t>
            </a:r>
          </a:p>
        </p:txBody>
      </p:sp>
      <p:sp>
        <p:nvSpPr>
          <p:cNvPr id="378" name="Shape 378"/>
          <p:cNvSpPr/>
          <p:nvPr/>
        </p:nvSpPr>
        <p:spPr>
          <a:xfrm>
            <a:off x="5969000" y="1892300"/>
            <a:ext cx="1306811" cy="32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tabLst>
                <a:tab pos="520700" algn="l"/>
              </a:tabLst>
              <a:defRPr sz="2200" b="1">
                <a:solidFill>
                  <a:srgbClr val="FFFFFF"/>
                </a:solidFill>
              </a:defRPr>
            </a:lvl1pPr>
          </a:lstStyle>
          <a:p>
            <a:pPr>
              <a:defRPr>
                <a:solidFill>
                  <a:srgbClr val="483F36"/>
                </a:solidFill>
              </a:defRPr>
            </a:pPr>
            <a:r>
              <a:rPr>
                <a:solidFill>
                  <a:srgbClr val="FFFFFF"/>
                </a:solidFill>
              </a:rPr>
              <a:t>Forelimb</a:t>
            </a:r>
          </a:p>
        </p:txBody>
      </p:sp>
      <p:sp>
        <p:nvSpPr>
          <p:cNvPr id="379" name="Shape 379"/>
          <p:cNvSpPr/>
          <p:nvPr/>
        </p:nvSpPr>
        <p:spPr>
          <a:xfrm>
            <a:off x="6908800" y="2628900"/>
            <a:ext cx="1321123"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a:lnSpc>
                <a:spcPts val="2100"/>
              </a:lnSpc>
              <a:tabLst>
                <a:tab pos="520700" algn="l"/>
              </a:tabLst>
            </a:pPr>
            <a:r>
              <a:rPr b="1"/>
              <a:t>Humerus</a:t>
            </a:r>
            <a:br>
              <a:rPr b="1"/>
            </a:br>
            <a:r>
              <a:t>(upper arm)</a:t>
            </a:r>
          </a:p>
        </p:txBody>
      </p:sp>
      <p:sp>
        <p:nvSpPr>
          <p:cNvPr id="380" name="Shape 380"/>
          <p:cNvSpPr/>
          <p:nvPr/>
        </p:nvSpPr>
        <p:spPr>
          <a:xfrm>
            <a:off x="7607386" y="3568700"/>
            <a:ext cx="62237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tabLst>
                <a:tab pos="520700" algn="l"/>
              </a:tabLst>
              <a:defRPr b="1"/>
            </a:lvl1pPr>
          </a:lstStyle>
          <a:p>
            <a:r>
              <a:t>Ulna</a:t>
            </a:r>
          </a:p>
        </p:txBody>
      </p:sp>
      <p:sp>
        <p:nvSpPr>
          <p:cNvPr id="381" name="Shape 381"/>
          <p:cNvSpPr/>
          <p:nvPr/>
        </p:nvSpPr>
        <p:spPr>
          <a:xfrm>
            <a:off x="7353417" y="4343400"/>
            <a:ext cx="88915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tabLst>
                <a:tab pos="520700" algn="l"/>
              </a:tabLst>
              <a:defRPr b="1"/>
            </a:lvl1pPr>
          </a:lstStyle>
          <a:p>
            <a:r>
              <a:t>Radius</a:t>
            </a:r>
          </a:p>
        </p:txBody>
      </p:sp>
      <p:sp>
        <p:nvSpPr>
          <p:cNvPr id="382" name="Shape 382"/>
          <p:cNvSpPr/>
          <p:nvPr/>
        </p:nvSpPr>
        <p:spPr>
          <a:xfrm>
            <a:off x="6438850" y="5270500"/>
            <a:ext cx="1118023"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a:lnSpc>
                <a:spcPts val="2100"/>
              </a:lnSpc>
              <a:tabLst>
                <a:tab pos="520700" algn="l"/>
              </a:tabLst>
            </a:pPr>
            <a:r>
              <a:rPr b="1"/>
              <a:t>Carpals</a:t>
            </a:r>
            <a:br>
              <a:rPr b="1"/>
            </a:br>
            <a:r>
              <a:t>(wrist)</a:t>
            </a:r>
          </a:p>
        </p:txBody>
      </p:sp>
      <p:sp>
        <p:nvSpPr>
          <p:cNvPr id="383" name="Shape 383"/>
          <p:cNvSpPr/>
          <p:nvPr/>
        </p:nvSpPr>
        <p:spPr>
          <a:xfrm>
            <a:off x="5905413" y="6184900"/>
            <a:ext cx="1511995"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a:lnSpc>
                <a:spcPts val="2100"/>
              </a:lnSpc>
              <a:tabLst>
                <a:tab pos="520700" algn="l"/>
              </a:tabLst>
              <a:defRPr sz="2800">
                <a:latin typeface="Hoefler Text"/>
                <a:ea typeface="Hoefler Text"/>
                <a:cs typeface="Hoefler Text"/>
                <a:sym typeface="Hoefler Text"/>
              </a:defRPr>
            </a:pPr>
            <a:r>
              <a:rPr sz="1800" b="1">
                <a:latin typeface="+mn-lt"/>
                <a:ea typeface="+mn-ea"/>
                <a:cs typeface="+mn-cs"/>
                <a:sym typeface="Arial"/>
              </a:rPr>
              <a:t>Metacarpals</a:t>
            </a:r>
            <a:endParaRPr sz="1800">
              <a:latin typeface="+mn-lt"/>
              <a:ea typeface="+mn-ea"/>
              <a:cs typeface="+mn-cs"/>
              <a:sym typeface="Arial"/>
            </a:endParaRPr>
          </a:p>
          <a:p>
            <a:pPr algn="r">
              <a:lnSpc>
                <a:spcPts val="2100"/>
              </a:lnSpc>
              <a:tabLst>
                <a:tab pos="520700" algn="l"/>
              </a:tabLst>
              <a:defRPr sz="2800">
                <a:latin typeface="Hoefler Text"/>
                <a:ea typeface="Hoefler Text"/>
                <a:cs typeface="Hoefler Text"/>
                <a:sym typeface="Hoefler Text"/>
              </a:defRPr>
            </a:pPr>
            <a:r>
              <a:rPr sz="1800">
                <a:latin typeface="+mn-lt"/>
                <a:ea typeface="+mn-ea"/>
                <a:cs typeface="+mn-cs"/>
                <a:sym typeface="Arial"/>
              </a:rPr>
              <a:t>(palm)</a:t>
            </a:r>
          </a:p>
        </p:txBody>
      </p:sp>
      <p:sp>
        <p:nvSpPr>
          <p:cNvPr id="384" name="Shape 384"/>
          <p:cNvSpPr/>
          <p:nvPr/>
        </p:nvSpPr>
        <p:spPr>
          <a:xfrm>
            <a:off x="5937467" y="7315200"/>
            <a:ext cx="1422859"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a:lnSpc>
                <a:spcPts val="2100"/>
              </a:lnSpc>
              <a:tabLst>
                <a:tab pos="520700" algn="l"/>
              </a:tabLst>
            </a:pPr>
            <a:r>
              <a:rPr b="1"/>
              <a:t>Phalanges</a:t>
            </a:r>
            <a:br>
              <a:rPr b="1"/>
            </a:br>
            <a:r>
              <a:t>(fingers)</a:t>
            </a:r>
          </a:p>
        </p:txBody>
      </p:sp>
      <p:sp>
        <p:nvSpPr>
          <p:cNvPr id="385" name="Shape 385"/>
          <p:cNvSpPr/>
          <p:nvPr/>
        </p:nvSpPr>
        <p:spPr>
          <a:xfrm flipH="1" flipV="1">
            <a:off x="8318395" y="2870200"/>
            <a:ext cx="770572" cy="127"/>
          </a:xfrm>
          <a:prstGeom prst="line">
            <a:avLst/>
          </a:prstGeom>
          <a:ln w="254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86" name="Shape 386"/>
          <p:cNvSpPr/>
          <p:nvPr/>
        </p:nvSpPr>
        <p:spPr>
          <a:xfrm flipH="1" flipV="1">
            <a:off x="8280400" y="3695700"/>
            <a:ext cx="1049867" cy="165100"/>
          </a:xfrm>
          <a:prstGeom prst="line">
            <a:avLst/>
          </a:prstGeom>
          <a:ln w="254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87" name="Shape 387"/>
          <p:cNvSpPr/>
          <p:nvPr/>
        </p:nvSpPr>
        <p:spPr>
          <a:xfrm flipH="1">
            <a:off x="8305800" y="4254500"/>
            <a:ext cx="719667" cy="177800"/>
          </a:xfrm>
          <a:prstGeom prst="line">
            <a:avLst/>
          </a:prstGeom>
          <a:ln w="254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88" name="Shape 388"/>
          <p:cNvSpPr/>
          <p:nvPr/>
        </p:nvSpPr>
        <p:spPr>
          <a:xfrm>
            <a:off x="8940800" y="4597400"/>
            <a:ext cx="825500" cy="11430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89" name="Shape 389"/>
          <p:cNvSpPr/>
          <p:nvPr/>
        </p:nvSpPr>
        <p:spPr>
          <a:xfrm flipV="1">
            <a:off x="9283700" y="3810000"/>
            <a:ext cx="736600" cy="35560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90" name="Shape 390"/>
          <p:cNvSpPr/>
          <p:nvPr/>
        </p:nvSpPr>
        <p:spPr>
          <a:xfrm>
            <a:off x="9207500" y="2870200"/>
            <a:ext cx="687679"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91" name="Shape 391"/>
          <p:cNvSpPr/>
          <p:nvPr/>
        </p:nvSpPr>
        <p:spPr>
          <a:xfrm>
            <a:off x="9855110" y="6311900"/>
            <a:ext cx="893324"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92" name="Shape 392"/>
          <p:cNvSpPr/>
          <p:nvPr/>
        </p:nvSpPr>
        <p:spPr>
          <a:xfrm flipH="1" flipV="1">
            <a:off x="7493000" y="6311900"/>
            <a:ext cx="876393" cy="127"/>
          </a:xfrm>
          <a:prstGeom prst="line">
            <a:avLst/>
          </a:prstGeom>
          <a:ln w="254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93" name="Shape 393"/>
          <p:cNvSpPr/>
          <p:nvPr/>
        </p:nvSpPr>
        <p:spPr>
          <a:xfrm flipH="1">
            <a:off x="10119783" y="5194300"/>
            <a:ext cx="449028" cy="7239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
                </a:lnTo>
                <a:lnTo>
                  <a:pt x="116" y="21600"/>
                </a:lnTo>
                <a:lnTo>
                  <a:pt x="21600" y="21600"/>
                </a:lnTo>
              </a:path>
            </a:pathLst>
          </a:custGeom>
          <a:ln w="63500">
            <a:solidFill>
              <a:srgbClr val="006994"/>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4" name="Shape 394"/>
          <p:cNvSpPr/>
          <p:nvPr/>
        </p:nvSpPr>
        <p:spPr>
          <a:xfrm flipH="1">
            <a:off x="10120841" y="6718300"/>
            <a:ext cx="457201" cy="17272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87" y="87"/>
                </a:lnTo>
                <a:lnTo>
                  <a:pt x="0" y="21600"/>
                </a:lnTo>
                <a:lnTo>
                  <a:pt x="21600" y="21600"/>
                </a:lnTo>
              </a:path>
            </a:pathLst>
          </a:custGeom>
          <a:ln w="63500">
            <a:solidFill>
              <a:srgbClr val="006994"/>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5" name="Shape 395"/>
          <p:cNvSpPr/>
          <p:nvPr/>
        </p:nvSpPr>
        <p:spPr>
          <a:xfrm>
            <a:off x="6464300" y="8661400"/>
            <a:ext cx="5054600" cy="5767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1" indent="177800" algn="ctr">
              <a:lnSpc>
                <a:spcPts val="2500"/>
              </a:lnSpc>
              <a:spcBef>
                <a:spcPts val="2000"/>
              </a:spcBef>
              <a:buClr>
                <a:srgbClr val="000000"/>
              </a:buClr>
              <a:buFont typeface="Gill Sans"/>
              <a:tabLst>
                <a:tab pos="1016000" algn="l"/>
              </a:tabLst>
            </a:pPr>
            <a:r>
              <a:t> Note that forelimbs and hind limbs have different names for equivalent bones.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Homologous Limbs OHT human.pdf"/>
          <p:cNvPicPr>
            <a:picLocks noChangeAspect="1"/>
          </p:cNvPicPr>
          <p:nvPr/>
        </p:nvPicPr>
        <p:blipFill>
          <a:blip r:embed="rId2">
            <a:extLst/>
          </a:blip>
          <a:stretch>
            <a:fillRect/>
          </a:stretch>
        </p:blipFill>
        <p:spPr>
          <a:xfrm>
            <a:off x="9062269" y="5918200"/>
            <a:ext cx="3409131" cy="3390900"/>
          </a:xfrm>
          <a:prstGeom prst="rect">
            <a:avLst/>
          </a:prstGeom>
          <a:ln w="25400">
            <a:miter lim="400000"/>
          </a:ln>
          <a:effectLst>
            <a:outerShdw blurRad="25400" dist="12700" dir="5400000" rotWithShape="0">
              <a:srgbClr val="000000">
                <a:alpha val="50000"/>
              </a:srgbClr>
            </a:outerShdw>
          </a:effectLst>
        </p:spPr>
      </p:pic>
      <p:pic>
        <p:nvPicPr>
          <p:cNvPr id="398" name="Homologous Limbs OHT seal.pdf"/>
          <p:cNvPicPr>
            <a:picLocks noChangeAspect="1"/>
          </p:cNvPicPr>
          <p:nvPr/>
        </p:nvPicPr>
        <p:blipFill>
          <a:blip r:embed="rId3">
            <a:extLst/>
          </a:blip>
          <a:stretch>
            <a:fillRect/>
          </a:stretch>
        </p:blipFill>
        <p:spPr>
          <a:xfrm>
            <a:off x="6578600" y="6934200"/>
            <a:ext cx="1947234" cy="2501900"/>
          </a:xfrm>
          <a:prstGeom prst="rect">
            <a:avLst/>
          </a:prstGeom>
          <a:ln w="25400">
            <a:miter lim="400000"/>
          </a:ln>
          <a:effectLst>
            <a:outerShdw blurRad="25400" dist="12700" dir="5400000" rotWithShape="0">
              <a:srgbClr val="000000">
                <a:alpha val="50000"/>
              </a:srgbClr>
            </a:outerShdw>
          </a:effectLst>
        </p:spPr>
      </p:pic>
      <p:pic>
        <p:nvPicPr>
          <p:cNvPr id="399" name="Homologous Limbs OHT bat.pdf"/>
          <p:cNvPicPr>
            <a:picLocks noChangeAspect="1"/>
          </p:cNvPicPr>
          <p:nvPr/>
        </p:nvPicPr>
        <p:blipFill>
          <a:blip r:embed="rId4">
            <a:extLst/>
          </a:blip>
          <a:stretch>
            <a:fillRect/>
          </a:stretch>
        </p:blipFill>
        <p:spPr>
          <a:xfrm>
            <a:off x="6183901" y="3949700"/>
            <a:ext cx="2312400" cy="2628900"/>
          </a:xfrm>
          <a:prstGeom prst="rect">
            <a:avLst/>
          </a:prstGeom>
          <a:ln w="25400">
            <a:miter lim="400000"/>
          </a:ln>
          <a:effectLst>
            <a:outerShdw blurRad="25400" dist="12700" dir="5400000" rotWithShape="0">
              <a:srgbClr val="000000">
                <a:alpha val="50000"/>
              </a:srgbClr>
            </a:outerShdw>
          </a:effectLst>
        </p:spPr>
      </p:pic>
      <p:pic>
        <p:nvPicPr>
          <p:cNvPr id="400" name="Homologous Limbs OHT dog.pdf"/>
          <p:cNvPicPr>
            <a:picLocks noChangeAspect="1"/>
          </p:cNvPicPr>
          <p:nvPr/>
        </p:nvPicPr>
        <p:blipFill>
          <a:blip r:embed="rId5">
            <a:extLst/>
          </a:blip>
          <a:stretch>
            <a:fillRect/>
          </a:stretch>
        </p:blipFill>
        <p:spPr>
          <a:xfrm>
            <a:off x="8991600" y="4013200"/>
            <a:ext cx="1352697" cy="3568700"/>
          </a:xfrm>
          <a:prstGeom prst="rect">
            <a:avLst/>
          </a:prstGeom>
          <a:ln w="25400">
            <a:miter lim="400000"/>
          </a:ln>
          <a:effectLst>
            <a:outerShdw blurRad="25400" dist="12700" dir="5400000" rotWithShape="0">
              <a:srgbClr val="000000">
                <a:alpha val="50000"/>
              </a:srgbClr>
            </a:outerShdw>
          </a:effectLst>
        </p:spPr>
      </p:pic>
      <p:pic>
        <p:nvPicPr>
          <p:cNvPr id="401" name="Homologous Limbs OHT mole.pdf"/>
          <p:cNvPicPr>
            <a:picLocks noChangeAspect="1"/>
          </p:cNvPicPr>
          <p:nvPr/>
        </p:nvPicPr>
        <p:blipFill>
          <a:blip r:embed="rId6">
            <a:extLst/>
          </a:blip>
          <a:stretch>
            <a:fillRect/>
          </a:stretch>
        </p:blipFill>
        <p:spPr>
          <a:xfrm>
            <a:off x="9728200" y="1457359"/>
            <a:ext cx="3060700" cy="2695541"/>
          </a:xfrm>
          <a:prstGeom prst="rect">
            <a:avLst/>
          </a:prstGeom>
          <a:ln w="25400">
            <a:miter lim="400000"/>
          </a:ln>
          <a:effectLst>
            <a:outerShdw blurRad="25400" dist="12700" dir="5400000" rotWithShape="0">
              <a:srgbClr val="000000">
                <a:alpha val="50000"/>
              </a:srgbClr>
            </a:outerShdw>
          </a:effectLst>
        </p:spPr>
      </p:pic>
      <p:pic>
        <p:nvPicPr>
          <p:cNvPr id="402" name="Homologous Limbs OHT bird.pdf"/>
          <p:cNvPicPr>
            <a:picLocks noChangeAspect="1"/>
          </p:cNvPicPr>
          <p:nvPr/>
        </p:nvPicPr>
        <p:blipFill>
          <a:blip r:embed="rId7">
            <a:extLst/>
          </a:blip>
          <a:stretch>
            <a:fillRect/>
          </a:stretch>
        </p:blipFill>
        <p:spPr>
          <a:xfrm>
            <a:off x="5930900" y="1397000"/>
            <a:ext cx="3797300" cy="1955800"/>
          </a:xfrm>
          <a:prstGeom prst="rect">
            <a:avLst/>
          </a:prstGeom>
          <a:ln w="12700">
            <a:miter lim="400000"/>
          </a:ln>
        </p:spPr>
      </p:pic>
      <p:sp>
        <p:nvSpPr>
          <p:cNvPr id="403" name="Shape 403"/>
          <p:cNvSpPr>
            <a:spLocks noGrp="1"/>
          </p:cNvSpPr>
          <p:nvPr>
            <p:ph type="title"/>
          </p:nvPr>
        </p:nvSpPr>
        <p:spPr>
          <a:prstGeom prst="rect">
            <a:avLst/>
          </a:prstGeom>
        </p:spPr>
        <p:txBody>
          <a:bodyPr/>
          <a:lstStyle>
            <a:lvl1pPr>
              <a:tabLst>
                <a:tab pos="952500" algn="l"/>
              </a:tabLst>
            </a:lvl1pPr>
          </a:lstStyle>
          <a:p>
            <a:r>
              <a:t>Homologous Structures</a:t>
            </a:r>
          </a:p>
        </p:txBody>
      </p:sp>
      <p:sp>
        <p:nvSpPr>
          <p:cNvPr id="404" name="Shape 404"/>
          <p:cNvSpPr>
            <a:spLocks noGrp="1"/>
          </p:cNvSpPr>
          <p:nvPr>
            <p:ph type="body" sz="half" idx="1"/>
          </p:nvPr>
        </p:nvSpPr>
        <p:spPr>
          <a:xfrm>
            <a:off x="368300" y="1790700"/>
            <a:ext cx="5110659" cy="5090964"/>
          </a:xfrm>
          <a:prstGeom prst="rect">
            <a:avLst/>
          </a:prstGeom>
        </p:spPr>
        <p:txBody>
          <a:bodyPr/>
          <a:lstStyle/>
          <a:p>
            <a:pPr>
              <a:lnSpc>
                <a:spcPts val="3200"/>
              </a:lnSpc>
              <a:tabLst>
                <a:tab pos="1016000" algn="l"/>
              </a:tabLst>
            </a:pPr>
            <a:r>
              <a:t>In many vertebrates, the basic </a:t>
            </a:r>
            <a:r>
              <a:rPr b="1">
                <a:solidFill>
                  <a:srgbClr val="006994"/>
                </a:solidFill>
              </a:rPr>
              <a:t>pentadactyl</a:t>
            </a:r>
            <a:r>
              <a:t> limb has been </a:t>
            </a:r>
            <a:r>
              <a:rPr b="1">
                <a:solidFill>
                  <a:srgbClr val="006994"/>
                </a:solidFill>
              </a:rPr>
              <a:t>highly modified</a:t>
            </a:r>
            <a:r>
              <a:t> to serve specialised locomotory functions.</a:t>
            </a:r>
          </a:p>
          <a:p>
            <a:pPr>
              <a:lnSpc>
                <a:spcPts val="3200"/>
              </a:lnSpc>
              <a:tabLst>
                <a:tab pos="1016000" algn="l"/>
              </a:tabLst>
            </a:pPr>
            <a:r>
              <a:t>Such homologies also indicate adaptive radiation, as the basic limb plan has been adapted to meet the needs of different niches.</a:t>
            </a:r>
          </a:p>
          <a:p>
            <a:pPr>
              <a:lnSpc>
                <a:spcPts val="3200"/>
              </a:lnSpc>
              <a:tabLst>
                <a:tab pos="1016000" algn="l"/>
              </a:tabLst>
            </a:pPr>
            <a:r>
              <a:t>The same pattern of bones making up the pentadactyl limb can be seen on each of these examples.</a:t>
            </a:r>
          </a:p>
        </p:txBody>
      </p:sp>
      <p:sp>
        <p:nvSpPr>
          <p:cNvPr id="405" name="Shape 405"/>
          <p:cNvSpPr/>
          <p:nvPr/>
        </p:nvSpPr>
        <p:spPr>
          <a:xfrm>
            <a:off x="7204075" y="3251200"/>
            <a:ext cx="134981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r>
              <a:t>Bird's wing</a:t>
            </a:r>
          </a:p>
        </p:txBody>
      </p:sp>
      <p:sp>
        <p:nvSpPr>
          <p:cNvPr id="406" name="Shape 406"/>
          <p:cNvSpPr/>
          <p:nvPr/>
        </p:nvSpPr>
        <p:spPr>
          <a:xfrm>
            <a:off x="7581900" y="5956300"/>
            <a:ext cx="126095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r>
              <a:t>Bat's wing</a:t>
            </a:r>
          </a:p>
        </p:txBody>
      </p:sp>
      <p:sp>
        <p:nvSpPr>
          <p:cNvPr id="407" name="Shape 407"/>
          <p:cNvSpPr/>
          <p:nvPr/>
        </p:nvSpPr>
        <p:spPr>
          <a:xfrm>
            <a:off x="10591800" y="8686800"/>
            <a:ext cx="138463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r>
              <a:t>Human arm</a:t>
            </a:r>
          </a:p>
        </p:txBody>
      </p:sp>
      <p:sp>
        <p:nvSpPr>
          <p:cNvPr id="408" name="Shape 408"/>
          <p:cNvSpPr/>
          <p:nvPr/>
        </p:nvSpPr>
        <p:spPr>
          <a:xfrm>
            <a:off x="10350500" y="4864100"/>
            <a:ext cx="11684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lvl1pPr>
          </a:lstStyle>
          <a:p>
            <a:r>
              <a:t>Dog's front leg</a:t>
            </a:r>
          </a:p>
        </p:txBody>
      </p:sp>
      <p:sp>
        <p:nvSpPr>
          <p:cNvPr id="409" name="Shape 409"/>
          <p:cNvSpPr/>
          <p:nvPr/>
        </p:nvSpPr>
        <p:spPr>
          <a:xfrm>
            <a:off x="11176000" y="3225800"/>
            <a:ext cx="15113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lvl1pPr>
          </a:lstStyle>
          <a:p>
            <a:r>
              <a:t>Mole's forelimb</a:t>
            </a:r>
          </a:p>
        </p:txBody>
      </p:sp>
      <p:sp>
        <p:nvSpPr>
          <p:cNvPr id="410" name="Shape 410"/>
          <p:cNvSpPr/>
          <p:nvPr/>
        </p:nvSpPr>
        <p:spPr>
          <a:xfrm>
            <a:off x="5778500" y="7543800"/>
            <a:ext cx="10541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lvl1pPr>
          </a:lstStyle>
          <a:p>
            <a:r>
              <a:t>Seal's flipper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0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0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p:nvPr/>
        </p:nvSpPr>
        <p:spPr>
          <a:xfrm>
            <a:off x="5876478" y="1833767"/>
            <a:ext cx="7229922" cy="7672239"/>
          </a:xfrm>
          <a:prstGeom prst="rect">
            <a:avLst/>
          </a:prstGeom>
          <a:solidFill>
            <a:srgbClr val="FFFFFE">
              <a:alpha val="45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3" name="Shape 413"/>
          <p:cNvSpPr>
            <a:spLocks noGrp="1"/>
          </p:cNvSpPr>
          <p:nvPr>
            <p:ph type="title"/>
          </p:nvPr>
        </p:nvSpPr>
        <p:spPr>
          <a:prstGeom prst="rect">
            <a:avLst/>
          </a:prstGeom>
        </p:spPr>
        <p:txBody>
          <a:bodyPr/>
          <a:lstStyle>
            <a:lvl1pPr>
              <a:tabLst>
                <a:tab pos="952500" algn="l"/>
              </a:tabLst>
            </a:lvl1pPr>
          </a:lstStyle>
          <a:p>
            <a:r>
              <a:t>Developmental Evidence</a:t>
            </a:r>
          </a:p>
        </p:txBody>
      </p:sp>
      <p:sp>
        <p:nvSpPr>
          <p:cNvPr id="414" name="Shape 414"/>
          <p:cNvSpPr>
            <a:spLocks noGrp="1"/>
          </p:cNvSpPr>
          <p:nvPr>
            <p:ph type="body" sz="half" idx="1"/>
          </p:nvPr>
        </p:nvSpPr>
        <p:spPr>
          <a:xfrm>
            <a:off x="368300" y="1790700"/>
            <a:ext cx="5422404" cy="5128667"/>
          </a:xfrm>
          <a:prstGeom prst="rect">
            <a:avLst/>
          </a:prstGeom>
        </p:spPr>
        <p:txBody>
          <a:bodyPr/>
          <a:lstStyle/>
          <a:p>
            <a:pPr>
              <a:tabLst>
                <a:tab pos="1016000" algn="l"/>
              </a:tabLst>
            </a:pPr>
            <a:r>
              <a:t>Similarities in the development of embryos, including the genetic control of that development, provides strong evidence for evolution.</a:t>
            </a:r>
          </a:p>
          <a:p>
            <a:pPr>
              <a:tabLst>
                <a:tab pos="1016000" algn="l"/>
              </a:tabLst>
            </a:pPr>
            <a:r>
              <a:t>Developmental biology focuses on the genetic control of development and its role in producing the large differences we see in the adult appearance of different species. </a:t>
            </a:r>
          </a:p>
          <a:p>
            <a:pPr>
              <a:tabLst>
                <a:tab pos="1016000" algn="l"/>
              </a:tabLst>
            </a:pPr>
            <a:r>
              <a:t>Differences in gene expression during development are behind </a:t>
            </a:r>
            <a:br/>
            <a:r>
              <a:t>these differences.</a:t>
            </a:r>
          </a:p>
        </p:txBody>
      </p:sp>
      <p:sp>
        <p:nvSpPr>
          <p:cNvPr id="415" name="Shape 415"/>
          <p:cNvSpPr/>
          <p:nvPr/>
        </p:nvSpPr>
        <p:spPr>
          <a:xfrm>
            <a:off x="6203230" y="7388789"/>
            <a:ext cx="6395543" cy="19610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During development, vertebrate embryos pass through the same stages, in the same sequence, regardless of the total time period of development. This similarity is strong evidence of their shared ancestry. The stage of embryonic development is identified using a standardised system based on the development of structures, not by size or the number of days of development. </a:t>
            </a:r>
          </a:p>
        </p:txBody>
      </p:sp>
      <p:pic>
        <p:nvPicPr>
          <p:cNvPr id="416" name="Embryo 7 weeks.jpg"/>
          <p:cNvPicPr>
            <a:picLocks noChangeAspect="1"/>
          </p:cNvPicPr>
          <p:nvPr/>
        </p:nvPicPr>
        <p:blipFill>
          <a:blip r:embed="rId2">
            <a:extLst/>
          </a:blip>
          <a:stretch>
            <a:fillRect/>
          </a:stretch>
        </p:blipFill>
        <p:spPr>
          <a:xfrm>
            <a:off x="5927179" y="1829138"/>
            <a:ext cx="3726273" cy="3978731"/>
          </a:xfrm>
          <a:prstGeom prst="rect">
            <a:avLst/>
          </a:prstGeom>
          <a:ln w="25400">
            <a:solidFill>
              <a:srgbClr val="FFFFFF"/>
            </a:solidFill>
            <a:miter lim="400000"/>
          </a:ln>
        </p:spPr>
      </p:pic>
      <p:pic>
        <p:nvPicPr>
          <p:cNvPr id="417" name="12.5day-mouse-embryo Matthias Zepper.jpg"/>
          <p:cNvPicPr>
            <a:picLocks noChangeAspect="1"/>
          </p:cNvPicPr>
          <p:nvPr/>
        </p:nvPicPr>
        <p:blipFill>
          <a:blip r:embed="rId3">
            <a:extLst/>
          </a:blip>
          <a:stretch>
            <a:fillRect/>
          </a:stretch>
        </p:blipFill>
        <p:spPr>
          <a:xfrm>
            <a:off x="9654457" y="3341543"/>
            <a:ext cx="3375197" cy="3897209"/>
          </a:xfrm>
          <a:prstGeom prst="rect">
            <a:avLst/>
          </a:prstGeom>
          <a:ln w="25400">
            <a:solidFill>
              <a:srgbClr val="FFFFFF"/>
            </a:solidFill>
            <a:miter lim="400000"/>
          </a:ln>
        </p:spPr>
      </p:pic>
      <p:sp>
        <p:nvSpPr>
          <p:cNvPr id="418" name="Shape 418"/>
          <p:cNvSpPr/>
          <p:nvPr/>
        </p:nvSpPr>
        <p:spPr>
          <a:xfrm>
            <a:off x="10255175" y="2956489"/>
            <a:ext cx="2604679"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Mouse embryo 12 days</a:t>
            </a:r>
          </a:p>
        </p:txBody>
      </p:sp>
      <p:sp>
        <p:nvSpPr>
          <p:cNvPr id="419" name="Shape 419"/>
          <p:cNvSpPr/>
          <p:nvPr/>
        </p:nvSpPr>
        <p:spPr>
          <a:xfrm>
            <a:off x="6356275" y="5890189"/>
            <a:ext cx="2693418"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Human embryo 7 weeks</a:t>
            </a:r>
          </a:p>
        </p:txBody>
      </p:sp>
      <p:sp>
        <p:nvSpPr>
          <p:cNvPr id="420" name="Shape 420"/>
          <p:cNvSpPr/>
          <p:nvPr/>
        </p:nvSpPr>
        <p:spPr>
          <a:xfrm>
            <a:off x="9645575" y="6973338"/>
            <a:ext cx="687426"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FFFFFF"/>
                </a:solidFill>
              </a:defRPr>
            </a:lvl1pPr>
          </a:lstStyle>
          <a:p>
            <a:r>
              <a:t>Matthias Zepper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p:cNvSpPr>
          <p:nvPr>
            <p:ph type="title"/>
          </p:nvPr>
        </p:nvSpPr>
        <p:spPr>
          <a:xfrm>
            <a:off x="381000" y="228600"/>
            <a:ext cx="5082828" cy="1852613"/>
          </a:xfrm>
          <a:prstGeom prst="rect">
            <a:avLst/>
          </a:prstGeom>
        </p:spPr>
        <p:txBody>
          <a:bodyPr/>
          <a:lstStyle/>
          <a:p>
            <a:pPr>
              <a:tabLst>
                <a:tab pos="952500" algn="l"/>
              </a:tabLst>
            </a:pPr>
            <a:r>
              <a:t>Horse </a:t>
            </a:r>
          </a:p>
          <a:p>
            <a:pPr>
              <a:tabLst>
                <a:tab pos="952500" algn="l"/>
              </a:tabLst>
            </a:pPr>
            <a:r>
              <a:t>Evolution</a:t>
            </a:r>
          </a:p>
        </p:txBody>
      </p:sp>
      <p:sp>
        <p:nvSpPr>
          <p:cNvPr id="423" name="Shape 423"/>
          <p:cNvSpPr>
            <a:spLocks noGrp="1"/>
          </p:cNvSpPr>
          <p:nvPr>
            <p:ph type="body" sz="quarter" idx="1"/>
          </p:nvPr>
        </p:nvSpPr>
        <p:spPr>
          <a:xfrm>
            <a:off x="368300" y="2540000"/>
            <a:ext cx="4443066" cy="4927600"/>
          </a:xfrm>
          <a:prstGeom prst="rect">
            <a:avLst/>
          </a:prstGeom>
        </p:spPr>
        <p:txBody>
          <a:bodyPr/>
          <a:lstStyle/>
          <a:p>
            <a:pPr marL="345600" indent="-345600">
              <a:tabLst>
                <a:tab pos="1016000" algn="l"/>
              </a:tabLst>
            </a:pPr>
            <a:r>
              <a:t>The evolution of the horse </a:t>
            </a:r>
            <a:br/>
            <a:r>
              <a:t>is well documented in the </a:t>
            </a:r>
            <a:br/>
            <a:r>
              <a:t>fossil record.</a:t>
            </a:r>
          </a:p>
          <a:p>
            <a:pPr marL="680045" lvl="1" indent="-320000">
              <a:tabLst>
                <a:tab pos="1485900" algn="l"/>
              </a:tabLst>
            </a:pPr>
            <a:r>
              <a:t>There are many transitional </a:t>
            </a:r>
            <a:br/>
            <a:r>
              <a:t>fossils which have allowed scientists to build a robust model of of horse phylogeny.</a:t>
            </a:r>
          </a:p>
          <a:p>
            <a:pPr marL="680045" lvl="1" indent="-320000">
              <a:tabLst>
                <a:tab pos="1485900" algn="l"/>
              </a:tabLst>
            </a:pPr>
            <a:r>
              <a:t>There are many divergences </a:t>
            </a:r>
            <a:br/>
            <a:r>
              <a:t>and a diverse array of species once coexisted.</a:t>
            </a:r>
          </a:p>
          <a:p>
            <a:pPr marL="680045" lvl="1" indent="-320000">
              <a:tabLst>
                <a:tab pos="1485900" algn="l"/>
              </a:tabLst>
            </a:pPr>
            <a:r>
              <a:t>The ancestry of the horse can </a:t>
            </a:r>
            <a:br/>
            <a:r>
              <a:t>be traced back to </a:t>
            </a:r>
            <a:r>
              <a:rPr i="1"/>
              <a:t>Hyracotherium</a:t>
            </a:r>
            <a:r>
              <a:t> (</a:t>
            </a:r>
            <a:r>
              <a:rPr i="1"/>
              <a:t>Eohippus</a:t>
            </a:r>
            <a:r>
              <a:t>) 55 mya.</a:t>
            </a:r>
          </a:p>
        </p:txBody>
      </p:sp>
      <p:sp>
        <p:nvSpPr>
          <p:cNvPr id="424" name="Shape 424"/>
          <p:cNvSpPr/>
          <p:nvPr/>
        </p:nvSpPr>
        <p:spPr>
          <a:xfrm>
            <a:off x="7861300" y="723900"/>
            <a:ext cx="914822" cy="5640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i="1"/>
            </a:pPr>
            <a:r>
              <a:t>Equus</a:t>
            </a:r>
          </a:p>
          <a:p>
            <a:pPr algn="ctr">
              <a:lnSpc>
                <a:spcPts val="2400"/>
              </a:lnSpc>
              <a:tabLst>
                <a:tab pos="520700" algn="l"/>
              </a:tabLst>
            </a:pPr>
            <a:r>
              <a:t>Present</a:t>
            </a:r>
          </a:p>
        </p:txBody>
      </p:sp>
      <p:sp>
        <p:nvSpPr>
          <p:cNvPr id="425" name="Shape 425"/>
          <p:cNvSpPr/>
          <p:nvPr/>
        </p:nvSpPr>
        <p:spPr>
          <a:xfrm>
            <a:off x="8153400" y="3479800"/>
            <a:ext cx="1245332" cy="5640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i="1"/>
            </a:pPr>
            <a:r>
              <a:t>Pliohippus</a:t>
            </a:r>
          </a:p>
          <a:p>
            <a:pPr algn="ctr">
              <a:lnSpc>
                <a:spcPts val="2400"/>
              </a:lnSpc>
              <a:tabLst>
                <a:tab pos="520700" algn="l"/>
              </a:tabLst>
            </a:pPr>
            <a:r>
              <a:t>5 mya</a:t>
            </a:r>
          </a:p>
        </p:txBody>
      </p:sp>
      <p:sp>
        <p:nvSpPr>
          <p:cNvPr id="426" name="Shape 426"/>
          <p:cNvSpPr/>
          <p:nvPr/>
        </p:nvSpPr>
        <p:spPr>
          <a:xfrm>
            <a:off x="7861300" y="5626100"/>
            <a:ext cx="1486434" cy="5640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i="1"/>
            </a:pPr>
            <a:r>
              <a:t>Merychippus</a:t>
            </a:r>
          </a:p>
          <a:p>
            <a:pPr algn="ctr">
              <a:lnSpc>
                <a:spcPts val="2400"/>
              </a:lnSpc>
              <a:tabLst>
                <a:tab pos="520700" algn="l"/>
              </a:tabLst>
            </a:pPr>
            <a:r>
              <a:t>16 mya</a:t>
            </a:r>
          </a:p>
        </p:txBody>
      </p:sp>
      <p:sp>
        <p:nvSpPr>
          <p:cNvPr id="427" name="Shape 427"/>
          <p:cNvSpPr/>
          <p:nvPr/>
        </p:nvSpPr>
        <p:spPr>
          <a:xfrm>
            <a:off x="7861300" y="7797800"/>
            <a:ext cx="1423145" cy="5640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i="1"/>
            </a:pPr>
            <a:r>
              <a:t>Mesohippus</a:t>
            </a:r>
          </a:p>
          <a:p>
            <a:pPr algn="ctr">
              <a:lnSpc>
                <a:spcPts val="2400"/>
              </a:lnSpc>
              <a:tabLst>
                <a:tab pos="520700" algn="l"/>
              </a:tabLst>
            </a:pPr>
            <a:r>
              <a:t>30 mya</a:t>
            </a:r>
          </a:p>
        </p:txBody>
      </p:sp>
      <p:grpSp>
        <p:nvGrpSpPr>
          <p:cNvPr id="430" name="Group 430"/>
          <p:cNvGrpSpPr/>
          <p:nvPr/>
        </p:nvGrpSpPr>
        <p:grpSpPr>
          <a:xfrm>
            <a:off x="5374000" y="342780"/>
            <a:ext cx="7924801" cy="9322040"/>
            <a:chOff x="0" y="0"/>
            <a:chExt cx="7924800" cy="9322039"/>
          </a:xfrm>
        </p:grpSpPr>
        <p:pic>
          <p:nvPicPr>
            <p:cNvPr id="428" name="horse evol2 H. Zell CC 3.0.tiff"/>
            <p:cNvPicPr>
              <a:picLocks noChangeAspect="1"/>
            </p:cNvPicPr>
            <p:nvPr/>
          </p:nvPicPr>
          <p:blipFill>
            <a:blip r:embed="rId2">
              <a:extLst/>
            </a:blip>
            <a:stretch>
              <a:fillRect/>
            </a:stretch>
          </p:blipFill>
          <p:spPr>
            <a:xfrm>
              <a:off x="0" y="0"/>
              <a:ext cx="7924800" cy="9322040"/>
            </a:xfrm>
            <a:prstGeom prst="rect">
              <a:avLst/>
            </a:prstGeom>
            <a:ln w="12700" cap="flat">
              <a:noFill/>
              <a:miter lim="400000"/>
            </a:ln>
            <a:effectLst/>
          </p:spPr>
        </p:pic>
        <p:sp>
          <p:nvSpPr>
            <p:cNvPr id="429" name="Shape 429"/>
            <p:cNvSpPr/>
            <p:nvPr/>
          </p:nvSpPr>
          <p:spPr>
            <a:xfrm>
              <a:off x="6119499" y="8991719"/>
              <a:ext cx="1312727" cy="1355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1500"/>
                </a:lnSpc>
                <a:tabLst>
                  <a:tab pos="520700" algn="l"/>
                </a:tabLst>
                <a:defRPr sz="1000">
                  <a:solidFill>
                    <a:srgbClr val="201B17"/>
                  </a:solidFill>
                </a:defRPr>
              </a:lvl1pPr>
            </a:lstStyle>
            <a:p>
              <a:pPr>
                <a:defRPr>
                  <a:solidFill>
                    <a:srgbClr val="483F36"/>
                  </a:solidFill>
                </a:defRPr>
              </a:pPr>
              <a:r>
                <a:rPr>
                  <a:solidFill>
                    <a:srgbClr val="201B17"/>
                  </a:solidFill>
                </a:rPr>
                <a:t>Image: H Zell CC.3.0</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2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2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p:cNvSpPr>
          <p:nvPr>
            <p:ph type="title"/>
          </p:nvPr>
        </p:nvSpPr>
        <p:spPr>
          <a:xfrm>
            <a:off x="381000" y="228600"/>
            <a:ext cx="7123510" cy="1752600"/>
          </a:xfrm>
          <a:prstGeom prst="rect">
            <a:avLst/>
          </a:prstGeom>
        </p:spPr>
        <p:txBody>
          <a:bodyPr/>
          <a:lstStyle>
            <a:lvl1pPr>
              <a:tabLst>
                <a:tab pos="952500" algn="l"/>
              </a:tabLst>
            </a:lvl1pPr>
          </a:lstStyle>
          <a:p>
            <a:r>
              <a:t>Biogeographical Evidence</a:t>
            </a:r>
          </a:p>
        </p:txBody>
      </p:sp>
      <p:sp>
        <p:nvSpPr>
          <p:cNvPr id="433" name="Shape 433"/>
          <p:cNvSpPr>
            <a:spLocks noGrp="1"/>
          </p:cNvSpPr>
          <p:nvPr>
            <p:ph type="body" sz="half" idx="1"/>
          </p:nvPr>
        </p:nvSpPr>
        <p:spPr>
          <a:xfrm>
            <a:off x="368300" y="2152650"/>
            <a:ext cx="6621836" cy="4344904"/>
          </a:xfrm>
          <a:prstGeom prst="rect">
            <a:avLst/>
          </a:prstGeom>
        </p:spPr>
        <p:txBody>
          <a:bodyPr/>
          <a:lstStyle/>
          <a:p>
            <a:pPr>
              <a:tabLst>
                <a:tab pos="1016000" algn="l"/>
              </a:tabLst>
            </a:pPr>
            <a:r>
              <a:t>The study of plant and animal distribution is called </a:t>
            </a:r>
            <a:r>
              <a:rPr b="1">
                <a:solidFill>
                  <a:srgbClr val="006795"/>
                </a:solidFill>
              </a:rPr>
              <a:t>biogeography</a:t>
            </a:r>
            <a:r>
              <a:t>.</a:t>
            </a:r>
          </a:p>
          <a:p>
            <a:pPr lvl="1">
              <a:tabLst>
                <a:tab pos="1485900" algn="l"/>
              </a:tabLst>
            </a:pPr>
            <a:r>
              <a:t>The basic principle of biogeography is that each plant and animal species originated only once. The place where this occurred is the centre of origin.</a:t>
            </a:r>
          </a:p>
          <a:p>
            <a:pPr lvl="1">
              <a:tabLst>
                <a:tab pos="1485900" algn="l"/>
              </a:tabLst>
            </a:pPr>
            <a:r>
              <a:t>The range of a species can be very restricted or, as with humans, almost the whole world (cosmopolitan).</a:t>
            </a:r>
          </a:p>
          <a:p>
            <a:pPr lvl="1">
              <a:tabLst>
                <a:tab pos="1485900" algn="l"/>
              </a:tabLst>
            </a:pPr>
            <a:r>
              <a:t>Regions that have been separated from the rest of the world for a long time (e.g. Madagascar, Australia, and New Zealand), often have distinctive biota comprising a large number of endemic species (species that are found nowhere else).</a:t>
            </a:r>
          </a:p>
        </p:txBody>
      </p:sp>
      <p:pic>
        <p:nvPicPr>
          <p:cNvPr id="434" name="Lemur-iStock-895052Small.png"/>
          <p:cNvPicPr>
            <a:picLocks noChangeAspect="1"/>
          </p:cNvPicPr>
          <p:nvPr/>
        </p:nvPicPr>
        <p:blipFill>
          <a:blip r:embed="rId2">
            <a:extLst/>
          </a:blip>
          <a:stretch>
            <a:fillRect/>
          </a:stretch>
        </p:blipFill>
        <p:spPr>
          <a:xfrm>
            <a:off x="10161666" y="2755900"/>
            <a:ext cx="2718437" cy="6337300"/>
          </a:xfrm>
          <a:prstGeom prst="rect">
            <a:avLst/>
          </a:prstGeom>
          <a:ln w="12700">
            <a:miter lim="400000"/>
          </a:ln>
        </p:spPr>
      </p:pic>
      <p:pic>
        <p:nvPicPr>
          <p:cNvPr id="435" name="Madagascar small.png"/>
          <p:cNvPicPr>
            <a:picLocks noChangeAspect="1"/>
          </p:cNvPicPr>
          <p:nvPr/>
        </p:nvPicPr>
        <p:blipFill>
          <a:blip r:embed="rId3">
            <a:extLst/>
          </a:blip>
          <a:stretch>
            <a:fillRect/>
          </a:stretch>
        </p:blipFill>
        <p:spPr>
          <a:xfrm>
            <a:off x="8089900" y="203200"/>
            <a:ext cx="2413000" cy="4344904"/>
          </a:xfrm>
          <a:prstGeom prst="rect">
            <a:avLst/>
          </a:prstGeom>
          <a:ln w="12700">
            <a:miter lim="400000"/>
          </a:ln>
        </p:spPr>
      </p:pic>
      <p:pic>
        <p:nvPicPr>
          <p:cNvPr id="436" name="Lemur-ringtailed-iStock-105.png"/>
          <p:cNvPicPr>
            <a:picLocks noChangeAspect="1"/>
          </p:cNvPicPr>
          <p:nvPr/>
        </p:nvPicPr>
        <p:blipFill>
          <a:blip r:embed="rId4">
            <a:extLst/>
          </a:blip>
          <a:stretch>
            <a:fillRect/>
          </a:stretch>
        </p:blipFill>
        <p:spPr>
          <a:xfrm>
            <a:off x="7759700" y="4686300"/>
            <a:ext cx="2341936" cy="4775200"/>
          </a:xfrm>
          <a:prstGeom prst="rect">
            <a:avLst/>
          </a:prstGeom>
          <a:ln w="12700">
            <a:miter lim="400000"/>
          </a:ln>
        </p:spPr>
      </p:pic>
      <p:sp>
        <p:nvSpPr>
          <p:cNvPr id="437" name="Shape 437"/>
          <p:cNvSpPr/>
          <p:nvPr/>
        </p:nvSpPr>
        <p:spPr>
          <a:xfrm>
            <a:off x="10325100" y="1790700"/>
            <a:ext cx="23876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006795"/>
                </a:solidFill>
              </a:defRPr>
            </a:lvl1pPr>
          </a:lstStyle>
          <a:p>
            <a:r>
              <a:t>Lemurs are endemic to the island of Madagascar</a:t>
            </a:r>
          </a:p>
        </p:txBody>
      </p:sp>
      <p:sp>
        <p:nvSpPr>
          <p:cNvPr id="438" name="Shape 438"/>
          <p:cNvSpPr/>
          <p:nvPr/>
        </p:nvSpPr>
        <p:spPr>
          <a:xfrm>
            <a:off x="10871200" y="9245600"/>
            <a:ext cx="1968500" cy="27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200"/>
              </a:lnSpc>
              <a:tabLst>
                <a:tab pos="520700" algn="l"/>
              </a:tabLst>
              <a:defRPr sz="1000">
                <a:solidFill>
                  <a:srgbClr val="000000"/>
                </a:solidFill>
              </a:defRPr>
            </a:lvl1pPr>
          </a:lstStyle>
          <a:p>
            <a:r>
              <a:t>Map: University of Texas at Austin (Public Domain image)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p:cNvSpPr>
          <p:nvPr>
            <p:ph type="title"/>
          </p:nvPr>
        </p:nvSpPr>
        <p:spPr>
          <a:prstGeom prst="rect">
            <a:avLst/>
          </a:prstGeom>
        </p:spPr>
        <p:txBody>
          <a:bodyPr/>
          <a:lstStyle>
            <a:lvl1pPr>
              <a:tabLst>
                <a:tab pos="952500" algn="l"/>
              </a:tabLst>
            </a:lvl1pPr>
          </a:lstStyle>
          <a:p>
            <a:r>
              <a:t>Biogeographical Evidence</a:t>
            </a:r>
          </a:p>
        </p:txBody>
      </p:sp>
      <p:sp>
        <p:nvSpPr>
          <p:cNvPr id="441" name="Shape 441"/>
          <p:cNvSpPr>
            <a:spLocks noGrp="1"/>
          </p:cNvSpPr>
          <p:nvPr>
            <p:ph type="body" sz="half" idx="1"/>
          </p:nvPr>
        </p:nvSpPr>
        <p:spPr>
          <a:xfrm>
            <a:off x="368300" y="1790700"/>
            <a:ext cx="6188472" cy="6826201"/>
          </a:xfrm>
          <a:prstGeom prst="rect">
            <a:avLst/>
          </a:prstGeom>
        </p:spPr>
        <p:txBody>
          <a:bodyPr/>
          <a:lstStyle/>
          <a:p>
            <a:pPr>
              <a:tabLst>
                <a:tab pos="1016000" algn="l"/>
              </a:tabLst>
            </a:pPr>
            <a:r>
              <a:t>General principles for the dispersal and distribution of land animals are:</a:t>
            </a:r>
          </a:p>
          <a:p>
            <a:pPr lvl="1">
              <a:tabLst>
                <a:tab pos="1485900" algn="l"/>
              </a:tabLst>
            </a:pPr>
            <a:r>
              <a:t>Closely related animals in different geographic areas probably had no barrier to dispersal in </a:t>
            </a:r>
            <a:br/>
            <a:r>
              <a:t>the past.</a:t>
            </a:r>
          </a:p>
          <a:p>
            <a:pPr lvl="1">
              <a:tabLst>
                <a:tab pos="1485900" algn="l"/>
              </a:tabLst>
            </a:pPr>
            <a:r>
              <a:t>The most effective barrier to dispersal in land animals is sea (as when sea levels change).</a:t>
            </a:r>
          </a:p>
          <a:p>
            <a:pPr lvl="1">
              <a:tabLst>
                <a:tab pos="1485900" algn="l"/>
              </a:tabLst>
            </a:pPr>
            <a:r>
              <a:t>The discontinuous distribution of modern species may be explained by movement out of the area they originally occupied, or by extinction.</a:t>
            </a:r>
          </a:p>
          <a:p>
            <a:pPr>
              <a:tabLst>
                <a:tab pos="1016000" algn="l"/>
              </a:tabLst>
            </a:pPr>
            <a:r>
              <a:t>Oceanic islands often have species that are similar to, but distinct from, those on neighbouring continents.</a:t>
            </a:r>
          </a:p>
          <a:p>
            <a:pPr>
              <a:tabLst>
                <a:tab pos="1016000" algn="l"/>
              </a:tabLst>
            </a:pPr>
            <a:r>
              <a:t>The occurrence of these species suggests that they were island colonisers that evolved in isolation differently to their ancestors on the mainland.</a:t>
            </a:r>
          </a:p>
        </p:txBody>
      </p:sp>
      <p:pic>
        <p:nvPicPr>
          <p:cNvPr id="442" name="Stag beetle Hemera.png"/>
          <p:cNvPicPr>
            <a:picLocks noChangeAspect="1"/>
          </p:cNvPicPr>
          <p:nvPr/>
        </p:nvPicPr>
        <p:blipFill>
          <a:blip r:embed="rId2">
            <a:extLst/>
          </a:blip>
          <a:stretch>
            <a:fillRect/>
          </a:stretch>
        </p:blipFill>
        <p:spPr>
          <a:xfrm rot="13643156">
            <a:off x="9078775" y="699002"/>
            <a:ext cx="2773102" cy="4381501"/>
          </a:xfrm>
          <a:prstGeom prst="rect">
            <a:avLst/>
          </a:prstGeom>
          <a:ln w="12700">
            <a:miter lim="400000"/>
          </a:ln>
        </p:spPr>
      </p:pic>
      <p:pic>
        <p:nvPicPr>
          <p:cNvPr id="443" name="Stag beetle2.png"/>
          <p:cNvPicPr>
            <a:picLocks noChangeAspect="1"/>
          </p:cNvPicPr>
          <p:nvPr/>
        </p:nvPicPr>
        <p:blipFill>
          <a:blip r:embed="rId3">
            <a:extLst/>
          </a:blip>
          <a:stretch>
            <a:fillRect/>
          </a:stretch>
        </p:blipFill>
        <p:spPr>
          <a:xfrm rot="5518497">
            <a:off x="7940396" y="5635392"/>
            <a:ext cx="4737101" cy="3042271"/>
          </a:xfrm>
          <a:prstGeom prst="rect">
            <a:avLst/>
          </a:prstGeom>
          <a:ln w="12700">
            <a:miter lim="400000"/>
          </a:ln>
        </p:spPr>
      </p:pic>
      <p:sp>
        <p:nvSpPr>
          <p:cNvPr id="444" name="Shape 444"/>
          <p:cNvSpPr/>
          <p:nvPr/>
        </p:nvSpPr>
        <p:spPr>
          <a:xfrm>
            <a:off x="10515600" y="4305300"/>
            <a:ext cx="14986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000000"/>
                </a:solidFill>
              </a:defRPr>
            </a:lvl1pPr>
          </a:lstStyle>
          <a:p>
            <a:r>
              <a:t>Stag beetles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4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44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Tristan da Cunha OHT map.pdf"/>
          <p:cNvPicPr>
            <a:picLocks noChangeAspect="1"/>
          </p:cNvPicPr>
          <p:nvPr/>
        </p:nvPicPr>
        <p:blipFill>
          <a:blip r:embed="rId2">
            <a:extLst/>
          </a:blip>
          <a:stretch>
            <a:fillRect/>
          </a:stretch>
        </p:blipFill>
        <p:spPr>
          <a:xfrm>
            <a:off x="6223000" y="3251200"/>
            <a:ext cx="3505200" cy="3505200"/>
          </a:xfrm>
          <a:prstGeom prst="rect">
            <a:avLst/>
          </a:prstGeom>
          <a:ln w="25400">
            <a:miter lim="400000"/>
          </a:ln>
          <a:effectLst>
            <a:outerShdw blurRad="25400" dist="12700" dir="5400000" rotWithShape="0">
              <a:srgbClr val="000000">
                <a:alpha val="50000"/>
              </a:srgbClr>
            </a:outerShdw>
          </a:effectLst>
        </p:spPr>
      </p:pic>
      <p:pic>
        <p:nvPicPr>
          <p:cNvPr id="447" name="Galapagos &amp; Cape Verde ver.pdf"/>
          <p:cNvPicPr>
            <a:picLocks noChangeAspect="1"/>
          </p:cNvPicPr>
          <p:nvPr/>
        </p:nvPicPr>
        <p:blipFill>
          <a:blip r:embed="rId3">
            <a:extLst/>
          </a:blip>
          <a:stretch>
            <a:fillRect/>
          </a:stretch>
        </p:blipFill>
        <p:spPr>
          <a:xfrm>
            <a:off x="9232900" y="5892800"/>
            <a:ext cx="3416300" cy="3416300"/>
          </a:xfrm>
          <a:prstGeom prst="rect">
            <a:avLst/>
          </a:prstGeom>
          <a:ln w="25400">
            <a:miter lim="400000"/>
          </a:ln>
          <a:effectLst>
            <a:outerShdw blurRad="25400" dist="12700" dir="5400000" rotWithShape="0">
              <a:srgbClr val="000000">
                <a:alpha val="50000"/>
              </a:srgbClr>
            </a:outerShdw>
          </a:effectLst>
        </p:spPr>
      </p:pic>
      <p:sp>
        <p:nvSpPr>
          <p:cNvPr id="448" name="Shape 448"/>
          <p:cNvSpPr>
            <a:spLocks noGrp="1"/>
          </p:cNvSpPr>
          <p:nvPr>
            <p:ph type="title"/>
          </p:nvPr>
        </p:nvSpPr>
        <p:spPr>
          <a:xfrm>
            <a:off x="381000" y="228600"/>
            <a:ext cx="12192000" cy="1752600"/>
          </a:xfrm>
          <a:prstGeom prst="rect">
            <a:avLst/>
          </a:prstGeom>
        </p:spPr>
        <p:txBody>
          <a:bodyPr/>
          <a:lstStyle/>
          <a:p>
            <a:pPr>
              <a:tabLst>
                <a:tab pos="952500" algn="l"/>
              </a:tabLst>
            </a:pPr>
            <a:r>
              <a:t>Biogeographical </a:t>
            </a:r>
            <a:br/>
            <a:r>
              <a:t>Distribution</a:t>
            </a:r>
          </a:p>
        </p:txBody>
      </p:sp>
      <p:sp>
        <p:nvSpPr>
          <p:cNvPr id="449" name="Shape 449"/>
          <p:cNvSpPr>
            <a:spLocks noGrp="1"/>
          </p:cNvSpPr>
          <p:nvPr>
            <p:ph type="body" sz="quarter" idx="1"/>
          </p:nvPr>
        </p:nvSpPr>
        <p:spPr>
          <a:xfrm>
            <a:off x="368300" y="2222500"/>
            <a:ext cx="5248524" cy="4699497"/>
          </a:xfrm>
          <a:prstGeom prst="rect">
            <a:avLst/>
          </a:prstGeom>
        </p:spPr>
        <p:txBody>
          <a:bodyPr/>
          <a:lstStyle/>
          <a:p>
            <a:pPr>
              <a:tabLst>
                <a:tab pos="1016000" algn="l"/>
              </a:tabLst>
            </a:pPr>
            <a:r>
              <a:t>The distribution of species around the world suggests that modern forms evolved from ancestral populations and spread (radiated) out into new environments.</a:t>
            </a:r>
          </a:p>
          <a:p>
            <a:pPr>
              <a:tabLst>
                <a:tab pos="1016000" algn="l"/>
              </a:tabLst>
            </a:pPr>
            <a:r>
              <a:t>Good examples are found on islands offshore from large continental land masses:</a:t>
            </a:r>
          </a:p>
          <a:p>
            <a:pPr lvl="1">
              <a:tabLst>
                <a:tab pos="1485900" algn="l"/>
              </a:tabLst>
            </a:pPr>
            <a:r>
              <a:t>Galápagos Islands</a:t>
            </a:r>
          </a:p>
          <a:p>
            <a:pPr lvl="1">
              <a:tabLst>
                <a:tab pos="1485900" algn="l"/>
              </a:tabLst>
            </a:pPr>
            <a:r>
              <a:t>Cape Verde Islands</a:t>
            </a:r>
          </a:p>
          <a:p>
            <a:pPr lvl="1">
              <a:tabLst>
                <a:tab pos="1485900" algn="l"/>
              </a:tabLst>
            </a:pPr>
            <a:r>
              <a:t>Tristan da Cunha</a:t>
            </a:r>
          </a:p>
        </p:txBody>
      </p:sp>
      <p:pic>
        <p:nvPicPr>
          <p:cNvPr id="450" name="Galapagos &amp; Cape Verde gal.pdf"/>
          <p:cNvPicPr>
            <a:picLocks noChangeAspect="1"/>
          </p:cNvPicPr>
          <p:nvPr/>
        </p:nvPicPr>
        <p:blipFill>
          <a:blip r:embed="rId4">
            <a:extLst/>
          </a:blip>
          <a:stretch>
            <a:fillRect/>
          </a:stretch>
        </p:blipFill>
        <p:spPr>
          <a:xfrm>
            <a:off x="9004300" y="520700"/>
            <a:ext cx="3530600" cy="3530600"/>
          </a:xfrm>
          <a:prstGeom prst="rect">
            <a:avLst/>
          </a:prstGeom>
          <a:ln w="25400">
            <a:miter lim="400000"/>
          </a:ln>
          <a:effectLst>
            <a:outerShdw blurRad="25400" dist="12700" dir="5400000"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4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nvSpPr>
        <p:spPr>
          <a:xfrm>
            <a:off x="1211619" y="5115099"/>
            <a:ext cx="9635174" cy="4651456"/>
          </a:xfrm>
          <a:prstGeom prst="rect">
            <a:avLst/>
          </a:prstGeom>
          <a:solidFill>
            <a:srgbClr val="FFFFFE">
              <a:alpha val="45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53" name="Galapagos copy.jpg"/>
          <p:cNvPicPr>
            <a:picLocks noChangeAspect="1"/>
          </p:cNvPicPr>
          <p:nvPr/>
        </p:nvPicPr>
        <p:blipFill>
          <a:blip r:embed="rId2">
            <a:extLst/>
          </a:blip>
          <a:stretch>
            <a:fillRect/>
          </a:stretch>
        </p:blipFill>
        <p:spPr>
          <a:xfrm>
            <a:off x="5979619" y="5124000"/>
            <a:ext cx="4863818" cy="3642507"/>
          </a:xfrm>
          <a:prstGeom prst="rect">
            <a:avLst/>
          </a:prstGeom>
          <a:ln w="25400">
            <a:solidFill>
              <a:srgbClr val="FFFFFF"/>
            </a:solidFill>
            <a:miter lim="400000"/>
          </a:ln>
        </p:spPr>
      </p:pic>
      <p:sp>
        <p:nvSpPr>
          <p:cNvPr id="454" name="Shape 454"/>
          <p:cNvSpPr>
            <a:spLocks noGrp="1"/>
          </p:cNvSpPr>
          <p:nvPr>
            <p:ph type="title"/>
          </p:nvPr>
        </p:nvSpPr>
        <p:spPr>
          <a:prstGeom prst="rect">
            <a:avLst/>
          </a:prstGeom>
        </p:spPr>
        <p:txBody>
          <a:bodyPr/>
          <a:lstStyle>
            <a:lvl1pPr>
              <a:tabLst>
                <a:tab pos="952500" algn="l"/>
              </a:tabLst>
            </a:lvl1pPr>
          </a:lstStyle>
          <a:p>
            <a:r>
              <a:t>Galápagos Islands</a:t>
            </a:r>
          </a:p>
        </p:txBody>
      </p:sp>
      <p:sp>
        <p:nvSpPr>
          <p:cNvPr id="455" name="Shape 455"/>
          <p:cNvSpPr>
            <a:spLocks noGrp="1"/>
          </p:cNvSpPr>
          <p:nvPr>
            <p:ph type="body" sz="quarter" idx="1"/>
          </p:nvPr>
        </p:nvSpPr>
        <p:spPr>
          <a:xfrm>
            <a:off x="368300" y="1790700"/>
            <a:ext cx="7226797" cy="1965574"/>
          </a:xfrm>
          <a:prstGeom prst="rect">
            <a:avLst/>
          </a:prstGeom>
        </p:spPr>
        <p:txBody>
          <a:bodyPr/>
          <a:lstStyle/>
          <a:p>
            <a:pPr>
              <a:tabLst>
                <a:tab pos="1016000" algn="l"/>
              </a:tabLst>
            </a:pPr>
            <a:r>
              <a:t>The Galápagos Islands have species very similar to, but distinct from, the South American mainland.</a:t>
            </a:r>
          </a:p>
          <a:p>
            <a:pPr>
              <a:tabLst>
                <a:tab pos="1016000" algn="l"/>
              </a:tabLst>
            </a:pPr>
            <a:r>
              <a:t>Ancestral forms would have migrated to the islands from South America in the past.</a:t>
            </a:r>
          </a:p>
        </p:txBody>
      </p:sp>
      <p:pic>
        <p:nvPicPr>
          <p:cNvPr id="456" name="Galapagos tortoise2.jpg"/>
          <p:cNvPicPr>
            <a:picLocks noChangeAspect="1"/>
          </p:cNvPicPr>
          <p:nvPr/>
        </p:nvPicPr>
        <p:blipFill>
          <a:blip r:embed="rId3">
            <a:extLst/>
          </a:blip>
          <a:stretch>
            <a:fillRect/>
          </a:stretch>
        </p:blipFill>
        <p:spPr>
          <a:xfrm>
            <a:off x="1239519" y="5124000"/>
            <a:ext cx="4737101" cy="3635725"/>
          </a:xfrm>
          <a:prstGeom prst="rect">
            <a:avLst/>
          </a:prstGeom>
          <a:ln w="25400">
            <a:solidFill>
              <a:srgbClr val="FFFFFF"/>
            </a:solidFill>
            <a:miter lim="400000"/>
          </a:ln>
        </p:spPr>
      </p:pic>
      <p:sp>
        <p:nvSpPr>
          <p:cNvPr id="457" name="Shape 457"/>
          <p:cNvSpPr/>
          <p:nvPr/>
        </p:nvSpPr>
        <p:spPr>
          <a:xfrm>
            <a:off x="1386839" y="8953500"/>
            <a:ext cx="938538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6795"/>
                </a:solidFill>
              </a:defRPr>
            </a:lvl1pPr>
          </a:lstStyle>
          <a:p>
            <a:r>
              <a:t>The giant tortoises are among the most well known of the Galapagos fauna</a:t>
            </a:r>
          </a:p>
        </p:txBody>
      </p:sp>
      <p:pic>
        <p:nvPicPr>
          <p:cNvPr id="458" name="Galapagos &amp; Cape Verde gal.pdf"/>
          <p:cNvPicPr>
            <a:picLocks noChangeAspect="1"/>
          </p:cNvPicPr>
          <p:nvPr/>
        </p:nvPicPr>
        <p:blipFill>
          <a:blip r:embed="rId4">
            <a:extLst/>
          </a:blip>
          <a:stretch>
            <a:fillRect/>
          </a:stretch>
        </p:blipFill>
        <p:spPr>
          <a:xfrm>
            <a:off x="8128000" y="472440"/>
            <a:ext cx="4470400" cy="4470401"/>
          </a:xfrm>
          <a:prstGeom prst="rect">
            <a:avLst/>
          </a:prstGeom>
          <a:ln w="254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p:nvPr/>
        </p:nvSpPr>
        <p:spPr>
          <a:xfrm>
            <a:off x="1020842" y="5020643"/>
            <a:ext cx="11005424" cy="4475322"/>
          </a:xfrm>
          <a:prstGeom prst="rect">
            <a:avLst/>
          </a:prstGeom>
          <a:solidFill>
            <a:srgbClr val="FFFFFE">
              <a:alpha val="45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61" name="Cape Verde copy.jpg"/>
          <p:cNvPicPr>
            <a:picLocks noChangeAspect="1"/>
          </p:cNvPicPr>
          <p:nvPr/>
        </p:nvPicPr>
        <p:blipFill>
          <a:blip r:embed="rId2">
            <a:extLst/>
          </a:blip>
          <a:stretch>
            <a:fillRect/>
          </a:stretch>
        </p:blipFill>
        <p:spPr>
          <a:xfrm>
            <a:off x="6416499" y="5030020"/>
            <a:ext cx="5582311" cy="3651864"/>
          </a:xfrm>
          <a:prstGeom prst="rect">
            <a:avLst/>
          </a:prstGeom>
          <a:ln w="25400">
            <a:solidFill>
              <a:srgbClr val="FFFFFF"/>
            </a:solidFill>
            <a:miter lim="400000"/>
          </a:ln>
        </p:spPr>
      </p:pic>
      <p:sp>
        <p:nvSpPr>
          <p:cNvPr id="462" name="Shape 462"/>
          <p:cNvSpPr>
            <a:spLocks noGrp="1"/>
          </p:cNvSpPr>
          <p:nvPr>
            <p:ph type="title"/>
          </p:nvPr>
        </p:nvSpPr>
        <p:spPr>
          <a:prstGeom prst="rect">
            <a:avLst/>
          </a:prstGeom>
        </p:spPr>
        <p:txBody>
          <a:bodyPr/>
          <a:lstStyle>
            <a:lvl1pPr>
              <a:tabLst>
                <a:tab pos="952500" algn="l"/>
              </a:tabLst>
            </a:lvl1pPr>
          </a:lstStyle>
          <a:p>
            <a:r>
              <a:t>Cape Verde Islands</a:t>
            </a:r>
          </a:p>
        </p:txBody>
      </p:sp>
      <p:sp>
        <p:nvSpPr>
          <p:cNvPr id="463" name="Shape 463"/>
          <p:cNvSpPr>
            <a:spLocks noGrp="1"/>
          </p:cNvSpPr>
          <p:nvPr>
            <p:ph type="body" sz="quarter" idx="1"/>
          </p:nvPr>
        </p:nvSpPr>
        <p:spPr>
          <a:xfrm>
            <a:off x="368300" y="1790700"/>
            <a:ext cx="7176741" cy="1912243"/>
          </a:xfrm>
          <a:prstGeom prst="rect">
            <a:avLst/>
          </a:prstGeom>
        </p:spPr>
        <p:txBody>
          <a:bodyPr/>
          <a:lstStyle/>
          <a:p>
            <a:pPr>
              <a:tabLst>
                <a:tab pos="1016000" algn="l"/>
              </a:tabLst>
            </a:pPr>
            <a:r>
              <a:t>Species on the Cape Verde Islands have close relatives on the West Africa mainland.</a:t>
            </a:r>
          </a:p>
          <a:p>
            <a:pPr>
              <a:tabLst>
                <a:tab pos="1016000" algn="l"/>
              </a:tabLst>
            </a:pPr>
            <a:r>
              <a:t>There are relatively few animals and no indigenous mammals.</a:t>
            </a:r>
          </a:p>
        </p:txBody>
      </p:sp>
      <p:pic>
        <p:nvPicPr>
          <p:cNvPr id="464" name="Osprey Cape Verde.jpg"/>
          <p:cNvPicPr>
            <a:picLocks noChangeAspect="1"/>
          </p:cNvPicPr>
          <p:nvPr/>
        </p:nvPicPr>
        <p:blipFill>
          <a:blip r:embed="rId3">
            <a:extLst/>
          </a:blip>
          <a:stretch>
            <a:fillRect/>
          </a:stretch>
        </p:blipFill>
        <p:spPr>
          <a:xfrm>
            <a:off x="1051560" y="5026659"/>
            <a:ext cx="5397501" cy="3661243"/>
          </a:xfrm>
          <a:prstGeom prst="rect">
            <a:avLst/>
          </a:prstGeom>
          <a:ln w="25400">
            <a:solidFill>
              <a:srgbClr val="FFFFFF"/>
            </a:solidFill>
            <a:miter lim="400000"/>
          </a:ln>
        </p:spPr>
      </p:pic>
      <p:sp>
        <p:nvSpPr>
          <p:cNvPr id="465" name="Shape 465"/>
          <p:cNvSpPr/>
          <p:nvPr/>
        </p:nvSpPr>
        <p:spPr>
          <a:xfrm>
            <a:off x="1173480" y="8831580"/>
            <a:ext cx="1065784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6795"/>
                </a:solidFill>
              </a:defRPr>
            </a:lvl1pPr>
          </a:lstStyle>
          <a:p>
            <a:r>
              <a:t>Ospreys are one of the more common birds on the Cape Verde Islands</a:t>
            </a:r>
          </a:p>
        </p:txBody>
      </p:sp>
      <p:pic>
        <p:nvPicPr>
          <p:cNvPr id="466" name="Galapagos &amp; Cape Verde ver.pdf"/>
          <p:cNvPicPr>
            <a:picLocks noChangeAspect="1"/>
          </p:cNvPicPr>
          <p:nvPr/>
        </p:nvPicPr>
        <p:blipFill>
          <a:blip r:embed="rId4">
            <a:extLst/>
          </a:blip>
          <a:stretch>
            <a:fillRect/>
          </a:stretch>
        </p:blipFill>
        <p:spPr>
          <a:xfrm>
            <a:off x="8308340" y="177800"/>
            <a:ext cx="4521201" cy="4521200"/>
          </a:xfrm>
          <a:prstGeom prst="rect">
            <a:avLst/>
          </a:prstGeom>
          <a:ln w="25400">
            <a:miter lim="400000"/>
          </a:ln>
          <a:effectLst>
            <a:outerShdw blurRad="25400" dist="12700" dir="5400000"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 name="Tristran da Cunha.jpg"/>
          <p:cNvPicPr>
            <a:picLocks noChangeAspect="1"/>
          </p:cNvPicPr>
          <p:nvPr/>
        </p:nvPicPr>
        <p:blipFill>
          <a:blip r:embed="rId2">
            <a:extLst/>
          </a:blip>
          <a:stretch>
            <a:fillRect/>
          </a:stretch>
        </p:blipFill>
        <p:spPr>
          <a:xfrm>
            <a:off x="7973059" y="5361940"/>
            <a:ext cx="5041901" cy="3784601"/>
          </a:xfrm>
          <a:prstGeom prst="rect">
            <a:avLst/>
          </a:prstGeom>
          <a:ln w="25400">
            <a:solidFill>
              <a:srgbClr val="FFFFFF"/>
            </a:solidFill>
            <a:miter lim="400000"/>
          </a:ln>
        </p:spPr>
      </p:pic>
      <p:sp>
        <p:nvSpPr>
          <p:cNvPr id="469" name="Shape 469"/>
          <p:cNvSpPr>
            <a:spLocks noGrp="1"/>
          </p:cNvSpPr>
          <p:nvPr>
            <p:ph type="title"/>
          </p:nvPr>
        </p:nvSpPr>
        <p:spPr>
          <a:xfrm>
            <a:off x="381000" y="228600"/>
            <a:ext cx="12192000" cy="1962895"/>
          </a:xfrm>
          <a:prstGeom prst="rect">
            <a:avLst/>
          </a:prstGeom>
        </p:spPr>
        <p:txBody>
          <a:bodyPr/>
          <a:lstStyle/>
          <a:p>
            <a:pPr>
              <a:tabLst>
                <a:tab pos="952500" algn="l"/>
              </a:tabLst>
            </a:pPr>
            <a:r>
              <a:rPr spc="64"/>
              <a:t>The Biogeography of</a:t>
            </a:r>
          </a:p>
          <a:p>
            <a:pPr>
              <a:tabLst>
                <a:tab pos="952500" algn="l"/>
              </a:tabLst>
            </a:pPr>
            <a:r>
              <a:rPr spc="64"/>
              <a:t>Tristan da Cunha</a:t>
            </a:r>
          </a:p>
        </p:txBody>
      </p:sp>
      <p:sp>
        <p:nvSpPr>
          <p:cNvPr id="470" name="Shape 470"/>
          <p:cNvSpPr>
            <a:spLocks noGrp="1"/>
          </p:cNvSpPr>
          <p:nvPr>
            <p:ph type="body" sz="half" idx="1"/>
          </p:nvPr>
        </p:nvSpPr>
        <p:spPr>
          <a:xfrm>
            <a:off x="368300" y="2476500"/>
            <a:ext cx="5956300" cy="5163195"/>
          </a:xfrm>
          <a:prstGeom prst="rect">
            <a:avLst/>
          </a:prstGeom>
        </p:spPr>
        <p:txBody>
          <a:bodyPr/>
          <a:lstStyle/>
          <a:p>
            <a:pPr>
              <a:tabLst>
                <a:tab pos="1016000" algn="l"/>
              </a:tabLst>
            </a:pPr>
            <a:r>
              <a:t>The island of Tristan da Cunha, </a:t>
            </a:r>
            <a:br/>
            <a:r>
              <a:t>in the South Atlantic Ocean, </a:t>
            </a:r>
            <a:br/>
            <a:r>
              <a:t>provides good evidence of the </a:t>
            </a:r>
            <a:br/>
            <a:r>
              <a:t>evolution of new species from </a:t>
            </a:r>
            <a:br/>
            <a:r>
              <a:t>ancestral ones.</a:t>
            </a:r>
          </a:p>
          <a:p>
            <a:pPr lvl="1">
              <a:tabLst>
                <a:tab pos="1485900" algn="l"/>
              </a:tabLst>
            </a:pPr>
            <a:r>
              <a:t>Plant species on the island are of </a:t>
            </a:r>
            <a:br/>
            <a:r>
              <a:t>either South American origin, African </a:t>
            </a:r>
            <a:br/>
            <a:r>
              <a:t>origin, or both (universal origin).</a:t>
            </a:r>
          </a:p>
          <a:p>
            <a:pPr lvl="1">
              <a:tabLst>
                <a:tab pos="1485900" algn="l"/>
              </a:tabLst>
            </a:pPr>
            <a:r>
              <a:t>Despite the fact that Africa is considerably closer, more species show South American affinities than African ones.</a:t>
            </a:r>
          </a:p>
          <a:p>
            <a:pPr lvl="1">
              <a:tabLst>
                <a:tab pos="1485900" algn="l"/>
              </a:tabLst>
            </a:pPr>
            <a:r>
              <a:t>This is probably due to the predominant westerly trade winds from the direction of South America.</a:t>
            </a:r>
          </a:p>
        </p:txBody>
      </p:sp>
      <p:pic>
        <p:nvPicPr>
          <p:cNvPr id="471" name="Tristan da Cunha OHT map.pdf"/>
          <p:cNvPicPr>
            <a:picLocks noChangeAspect="1"/>
          </p:cNvPicPr>
          <p:nvPr/>
        </p:nvPicPr>
        <p:blipFill>
          <a:blip r:embed="rId3">
            <a:extLst/>
          </a:blip>
          <a:stretch>
            <a:fillRect/>
          </a:stretch>
        </p:blipFill>
        <p:spPr>
          <a:xfrm>
            <a:off x="8181340" y="1066800"/>
            <a:ext cx="4457701" cy="4457700"/>
          </a:xfrm>
          <a:prstGeom prst="rect">
            <a:avLst/>
          </a:prstGeom>
          <a:ln w="25400">
            <a:miter lim="400000"/>
          </a:ln>
          <a:effectLst>
            <a:outerShdw blurRad="25400" dist="12700" dir="5400000"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7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7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7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1"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Mammoth2.png"/>
          <p:cNvPicPr>
            <a:picLocks noChangeAspect="1"/>
          </p:cNvPicPr>
          <p:nvPr/>
        </p:nvPicPr>
        <p:blipFill>
          <a:blip r:embed="rId2">
            <a:extLst/>
          </a:blip>
          <a:stretch>
            <a:fillRect/>
          </a:stretch>
        </p:blipFill>
        <p:spPr>
          <a:xfrm>
            <a:off x="6324600" y="2933700"/>
            <a:ext cx="5715000" cy="3874771"/>
          </a:xfrm>
          <a:prstGeom prst="rect">
            <a:avLst/>
          </a:prstGeom>
          <a:ln w="12700">
            <a:miter lim="400000"/>
          </a:ln>
        </p:spPr>
      </p:pic>
      <p:pic>
        <p:nvPicPr>
          <p:cNvPr id="69" name="Mammoth3.png"/>
          <p:cNvPicPr>
            <a:picLocks noChangeAspect="1"/>
          </p:cNvPicPr>
          <p:nvPr/>
        </p:nvPicPr>
        <p:blipFill>
          <a:blip r:embed="rId3">
            <a:extLst/>
          </a:blip>
          <a:stretch>
            <a:fillRect/>
          </a:stretch>
        </p:blipFill>
        <p:spPr>
          <a:xfrm>
            <a:off x="7112000" y="4038600"/>
            <a:ext cx="5715000" cy="3943350"/>
          </a:xfrm>
          <a:prstGeom prst="rect">
            <a:avLst/>
          </a:prstGeom>
          <a:ln w="12700">
            <a:miter lim="400000"/>
          </a:ln>
        </p:spPr>
      </p:pic>
      <p:sp>
        <p:nvSpPr>
          <p:cNvPr id="70" name="Shape 70"/>
          <p:cNvSpPr>
            <a:spLocks noGrp="1"/>
          </p:cNvSpPr>
          <p:nvPr>
            <p:ph type="title"/>
          </p:nvPr>
        </p:nvSpPr>
        <p:spPr>
          <a:prstGeom prst="rect">
            <a:avLst/>
          </a:prstGeom>
        </p:spPr>
        <p:txBody>
          <a:bodyPr/>
          <a:lstStyle>
            <a:lvl1pPr>
              <a:tabLst>
                <a:tab pos="952500" algn="l"/>
              </a:tabLst>
            </a:lvl1pPr>
          </a:lstStyle>
          <a:p>
            <a:r>
              <a:t>What is Evolution?</a:t>
            </a:r>
          </a:p>
        </p:txBody>
      </p:sp>
      <p:sp>
        <p:nvSpPr>
          <p:cNvPr id="71" name="Shape 71"/>
          <p:cNvSpPr>
            <a:spLocks noGrp="1"/>
          </p:cNvSpPr>
          <p:nvPr>
            <p:ph type="body" sz="half" idx="1"/>
          </p:nvPr>
        </p:nvSpPr>
        <p:spPr>
          <a:xfrm>
            <a:off x="368300" y="1790700"/>
            <a:ext cx="5359400" cy="6172200"/>
          </a:xfrm>
          <a:prstGeom prst="rect">
            <a:avLst/>
          </a:prstGeom>
        </p:spPr>
        <p:txBody>
          <a:bodyPr/>
          <a:lstStyle/>
          <a:p>
            <a:pPr marL="345600" indent="-345600">
              <a:tabLst>
                <a:tab pos="1016000" algn="l"/>
              </a:tabLst>
            </a:pPr>
            <a:r>
              <a:rPr b="1">
                <a:solidFill>
                  <a:srgbClr val="006993"/>
                </a:solidFill>
              </a:rPr>
              <a:t>Evolution</a:t>
            </a:r>
            <a:r>
              <a:t> is described as the heritable genetic changes seen </a:t>
            </a:r>
            <a:br/>
            <a:r>
              <a:t>in a population over time. </a:t>
            </a:r>
          </a:p>
          <a:p>
            <a:pPr marL="680045" lvl="1" indent="-320000">
              <a:tabLst>
                <a:tab pos="1485900" algn="l"/>
              </a:tabLst>
            </a:pPr>
            <a:r>
              <a:t>Evolution refers to populations, </a:t>
            </a:r>
            <a:br/>
            <a:r>
              <a:t>not individuals.</a:t>
            </a:r>
          </a:p>
          <a:p>
            <a:pPr marL="680045" lvl="1" indent="-320000">
              <a:tabLst>
                <a:tab pos="1485900" algn="l"/>
              </a:tabLst>
            </a:pPr>
            <a:r>
              <a:t>The changes are passed onto the next generation (they are inherited).</a:t>
            </a:r>
          </a:p>
          <a:p>
            <a:pPr marL="345600" indent="-345600">
              <a:tabLst>
                <a:tab pos="1016000" algn="l"/>
              </a:tabLst>
            </a:pPr>
            <a:r>
              <a:t>Microevolution describes the </a:t>
            </a:r>
            <a:br/>
            <a:r>
              <a:t>small-scale changes within </a:t>
            </a:r>
            <a:br/>
            <a:r>
              <a:t>gene pools over generations.</a:t>
            </a:r>
          </a:p>
          <a:p>
            <a:pPr marL="345600" indent="-345600">
              <a:tabLst>
                <a:tab pos="1016000" algn="l"/>
              </a:tabLst>
            </a:pPr>
            <a:r>
              <a:t>Macroevolution is the term used to describe large scale changes in form, as viewed in the fossil record, involving whole groups of species </a:t>
            </a:r>
            <a:br/>
            <a:r>
              <a:t>and genera.</a:t>
            </a:r>
          </a:p>
        </p:txBody>
      </p:sp>
      <p:pic>
        <p:nvPicPr>
          <p:cNvPr id="72" name="Platybelodon, mammal, Miocene-Pliocene 684073.png"/>
          <p:cNvPicPr>
            <a:picLocks noChangeAspect="1"/>
          </p:cNvPicPr>
          <p:nvPr/>
        </p:nvPicPr>
        <p:blipFill>
          <a:blip r:embed="rId4">
            <a:extLst/>
          </a:blip>
          <a:stretch>
            <a:fillRect/>
          </a:stretch>
        </p:blipFill>
        <p:spPr>
          <a:xfrm>
            <a:off x="7429500" y="5981262"/>
            <a:ext cx="5359400" cy="3696138"/>
          </a:xfrm>
          <a:prstGeom prst="rect">
            <a:avLst/>
          </a:prstGeom>
          <a:ln w="12700">
            <a:miter lim="400000"/>
          </a:ln>
        </p:spPr>
      </p:pic>
      <p:grpSp>
        <p:nvGrpSpPr>
          <p:cNvPr id="75" name="Group 75"/>
          <p:cNvGrpSpPr/>
          <p:nvPr/>
        </p:nvGrpSpPr>
        <p:grpSpPr>
          <a:xfrm>
            <a:off x="7971980" y="-431284"/>
            <a:ext cx="5399138" cy="5121953"/>
            <a:chOff x="0" y="0"/>
            <a:chExt cx="5399137" cy="5121952"/>
          </a:xfrm>
        </p:grpSpPr>
        <p:pic>
          <p:nvPicPr>
            <p:cNvPr id="73" name="Trilobite PD Colour.png"/>
            <p:cNvPicPr>
              <a:picLocks noChangeAspect="1"/>
            </p:cNvPicPr>
            <p:nvPr/>
          </p:nvPicPr>
          <p:blipFill>
            <a:blip r:embed="rId5">
              <a:extLst/>
            </a:blip>
            <a:stretch>
              <a:fillRect/>
            </a:stretch>
          </p:blipFill>
          <p:spPr>
            <a:xfrm rot="20386507" flipH="1">
              <a:off x="534218" y="629483"/>
              <a:ext cx="4330701" cy="3862986"/>
            </a:xfrm>
            <a:prstGeom prst="rect">
              <a:avLst/>
            </a:prstGeom>
            <a:ln w="12700" cap="flat">
              <a:noFill/>
              <a:miter lim="400000"/>
            </a:ln>
            <a:effectLst/>
          </p:spPr>
        </p:pic>
        <p:sp>
          <p:nvSpPr>
            <p:cNvPr id="74" name="Shape 74"/>
            <p:cNvSpPr/>
            <p:nvPr/>
          </p:nvSpPr>
          <p:spPr>
            <a:xfrm>
              <a:off x="4143819" y="3834883"/>
              <a:ext cx="41644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PD</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xfrm>
            <a:off x="381000" y="228600"/>
            <a:ext cx="12192000" cy="1897212"/>
          </a:xfrm>
          <a:prstGeom prst="rect">
            <a:avLst/>
          </a:prstGeom>
        </p:spPr>
        <p:txBody>
          <a:bodyPr/>
          <a:lstStyle/>
          <a:p>
            <a:pPr>
              <a:tabLst>
                <a:tab pos="952500" algn="l"/>
              </a:tabLst>
            </a:pPr>
            <a:r>
              <a:t>The Biogeography of</a:t>
            </a:r>
          </a:p>
          <a:p>
            <a:pPr>
              <a:tabLst>
                <a:tab pos="952500" algn="l"/>
              </a:tabLst>
            </a:pPr>
            <a:r>
              <a:t>Tristan da Cunha</a:t>
            </a:r>
          </a:p>
        </p:txBody>
      </p:sp>
      <p:grpSp>
        <p:nvGrpSpPr>
          <p:cNvPr id="476" name="Group 476"/>
          <p:cNvGrpSpPr/>
          <p:nvPr/>
        </p:nvGrpSpPr>
        <p:grpSpPr>
          <a:xfrm>
            <a:off x="7480300" y="2679700"/>
            <a:ext cx="4406900" cy="2362200"/>
            <a:chOff x="0" y="0"/>
            <a:chExt cx="4406900" cy="2362200"/>
          </a:xfrm>
        </p:grpSpPr>
        <p:sp>
          <p:nvSpPr>
            <p:cNvPr id="474" name="Shape 474"/>
            <p:cNvSpPr/>
            <p:nvPr/>
          </p:nvSpPr>
          <p:spPr>
            <a:xfrm>
              <a:off x="0" y="0"/>
              <a:ext cx="4406900" cy="2362200"/>
            </a:xfrm>
            <a:prstGeom prst="rect">
              <a:avLst/>
            </a:prstGeom>
            <a:solidFill>
              <a:srgbClr val="006795"/>
            </a:solidFill>
            <a:ln w="635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5" name="Shape 475"/>
            <p:cNvSpPr/>
            <p:nvPr/>
          </p:nvSpPr>
          <p:spPr>
            <a:xfrm>
              <a:off x="840308" y="317500"/>
              <a:ext cx="2739976" cy="17172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3100"/>
                </a:lnSpc>
                <a:spcBef>
                  <a:spcPts val="1500"/>
                </a:spcBef>
                <a:tabLst>
                  <a:tab pos="520700" algn="l"/>
                </a:tabLst>
                <a:defRPr sz="2800">
                  <a:solidFill>
                    <a:srgbClr val="FFFFFF"/>
                  </a:solidFill>
                  <a:latin typeface="Hoefler Text"/>
                  <a:ea typeface="Hoefler Text"/>
                  <a:cs typeface="Hoefler Text"/>
                  <a:sym typeface="Hoefler Text"/>
                </a:defRPr>
              </a:pPr>
              <a:r>
                <a:rPr sz="2400" b="1">
                  <a:latin typeface="+mn-lt"/>
                  <a:ea typeface="+mn-ea"/>
                  <a:cs typeface="+mn-cs"/>
                  <a:sym typeface="Arial"/>
                </a:rPr>
                <a:t>African origin</a:t>
              </a:r>
              <a:endParaRPr sz="2400">
                <a:latin typeface="+mn-lt"/>
                <a:ea typeface="+mn-ea"/>
                <a:cs typeface="+mn-cs"/>
                <a:sym typeface="Arial"/>
              </a:endParaRPr>
            </a:p>
            <a:p>
              <a:pPr>
                <a:lnSpc>
                  <a:spcPts val="3100"/>
                </a:lnSpc>
                <a:tabLst>
                  <a:tab pos="165100" algn="r"/>
                  <a:tab pos="304800" algn="l"/>
                </a:tabLst>
                <a:defRPr sz="2800">
                  <a:solidFill>
                    <a:srgbClr val="FFFFFF"/>
                  </a:solidFill>
                  <a:latin typeface="Hoefler Text"/>
                  <a:ea typeface="Hoefler Text"/>
                  <a:cs typeface="Hoefler Text"/>
                  <a:sym typeface="Hoefler Text"/>
                </a:defRPr>
              </a:pPr>
              <a:r>
                <a:rPr sz="2400">
                  <a:latin typeface="+mn-lt"/>
                  <a:ea typeface="+mn-ea"/>
                  <a:cs typeface="+mn-cs"/>
                  <a:sym typeface="Arial"/>
                </a:rPr>
                <a:t>	2	 Flowering Plants</a:t>
              </a:r>
            </a:p>
            <a:p>
              <a:pPr>
                <a:lnSpc>
                  <a:spcPts val="3100"/>
                </a:lnSpc>
                <a:tabLst>
                  <a:tab pos="165100" algn="r"/>
                  <a:tab pos="304800" algn="l"/>
                </a:tabLst>
                <a:defRPr sz="2800">
                  <a:solidFill>
                    <a:srgbClr val="FFFFFF"/>
                  </a:solidFill>
                  <a:latin typeface="Hoefler Text"/>
                  <a:ea typeface="Hoefler Text"/>
                  <a:cs typeface="Hoefler Text"/>
                  <a:sym typeface="Hoefler Text"/>
                </a:defRPr>
              </a:pPr>
              <a:r>
                <a:rPr sz="2400">
                  <a:latin typeface="+mn-lt"/>
                  <a:ea typeface="+mn-ea"/>
                  <a:cs typeface="+mn-cs"/>
                  <a:sym typeface="Arial"/>
                </a:rPr>
                <a:t>	2	 Ferns</a:t>
              </a:r>
              <a:br>
                <a:rPr sz="2400">
                  <a:latin typeface="+mn-lt"/>
                  <a:ea typeface="+mn-ea"/>
                  <a:cs typeface="+mn-cs"/>
                  <a:sym typeface="Arial"/>
                </a:rPr>
              </a:br>
              <a:r>
                <a:rPr sz="2400">
                  <a:latin typeface="+mn-lt"/>
                  <a:ea typeface="+mn-ea"/>
                  <a:cs typeface="+mn-cs"/>
                  <a:sym typeface="Arial"/>
                </a:rPr>
                <a:t>	5	 Liverworts</a:t>
              </a:r>
            </a:p>
          </p:txBody>
        </p:sp>
      </p:grpSp>
      <p:grpSp>
        <p:nvGrpSpPr>
          <p:cNvPr id="479" name="Group 479"/>
          <p:cNvGrpSpPr/>
          <p:nvPr/>
        </p:nvGrpSpPr>
        <p:grpSpPr>
          <a:xfrm>
            <a:off x="7366000" y="7124700"/>
            <a:ext cx="4406900" cy="1765300"/>
            <a:chOff x="0" y="0"/>
            <a:chExt cx="4406900" cy="1765300"/>
          </a:xfrm>
        </p:grpSpPr>
        <p:sp>
          <p:nvSpPr>
            <p:cNvPr id="477" name="Shape 477"/>
            <p:cNvSpPr/>
            <p:nvPr/>
          </p:nvSpPr>
          <p:spPr>
            <a:xfrm>
              <a:off x="0" y="0"/>
              <a:ext cx="4406900" cy="1765300"/>
            </a:xfrm>
            <a:prstGeom prst="rect">
              <a:avLst/>
            </a:prstGeom>
            <a:solidFill>
              <a:srgbClr val="006795"/>
            </a:solidFill>
            <a:ln w="635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8" name="Shape 478"/>
            <p:cNvSpPr/>
            <p:nvPr/>
          </p:nvSpPr>
          <p:spPr>
            <a:xfrm>
              <a:off x="766055" y="407219"/>
              <a:ext cx="2888507" cy="957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ts val="3100"/>
                </a:lnSpc>
                <a:spcBef>
                  <a:spcPts val="1500"/>
                </a:spcBef>
                <a:tabLst>
                  <a:tab pos="520700" algn="l"/>
                </a:tabLst>
                <a:defRPr sz="2800">
                  <a:solidFill>
                    <a:srgbClr val="FFFFFF"/>
                  </a:solidFill>
                  <a:latin typeface="Hoefler Text"/>
                  <a:ea typeface="Hoefler Text"/>
                  <a:cs typeface="Hoefler Text"/>
                  <a:sym typeface="Hoefler Text"/>
                </a:defRPr>
              </a:pPr>
              <a:r>
                <a:rPr sz="2400" b="1">
                  <a:latin typeface="+mn-lt"/>
                  <a:ea typeface="+mn-ea"/>
                  <a:cs typeface="+mn-cs"/>
                  <a:sym typeface="Arial"/>
                </a:rPr>
                <a:t>Universal origin</a:t>
              </a:r>
              <a:endParaRPr sz="2400">
                <a:latin typeface="+mn-lt"/>
                <a:ea typeface="+mn-ea"/>
                <a:cs typeface="+mn-cs"/>
                <a:sym typeface="Arial"/>
              </a:endParaRPr>
            </a:p>
            <a:p>
              <a:pPr algn="ctr">
                <a:lnSpc>
                  <a:spcPts val="3100"/>
                </a:lnSpc>
                <a:tabLst>
                  <a:tab pos="228600" algn="r"/>
                  <a:tab pos="330200" algn="l"/>
                </a:tabLst>
                <a:defRPr sz="2800">
                  <a:solidFill>
                    <a:srgbClr val="FFFFFF"/>
                  </a:solidFill>
                  <a:latin typeface="Hoefler Text"/>
                  <a:ea typeface="Hoefler Text"/>
                  <a:cs typeface="Hoefler Text"/>
                  <a:sym typeface="Hoefler Text"/>
                </a:defRPr>
              </a:pPr>
              <a:r>
                <a:rPr sz="2400">
                  <a:latin typeface="+mn-lt"/>
                  <a:ea typeface="+mn-ea"/>
                  <a:cs typeface="+mn-cs"/>
                  <a:sym typeface="Arial"/>
                </a:rPr>
                <a:t>	19 Flowering Plants</a:t>
              </a:r>
            </a:p>
          </p:txBody>
        </p:sp>
      </p:grpSp>
      <p:grpSp>
        <p:nvGrpSpPr>
          <p:cNvPr id="482" name="Group 482"/>
          <p:cNvGrpSpPr/>
          <p:nvPr/>
        </p:nvGrpSpPr>
        <p:grpSpPr>
          <a:xfrm>
            <a:off x="1104900" y="2679700"/>
            <a:ext cx="4406900" cy="2362200"/>
            <a:chOff x="0" y="0"/>
            <a:chExt cx="4406900" cy="2362200"/>
          </a:xfrm>
        </p:grpSpPr>
        <p:sp>
          <p:nvSpPr>
            <p:cNvPr id="480" name="Shape 480"/>
            <p:cNvSpPr/>
            <p:nvPr/>
          </p:nvSpPr>
          <p:spPr>
            <a:xfrm>
              <a:off x="0" y="0"/>
              <a:ext cx="4406900" cy="2362200"/>
            </a:xfrm>
            <a:prstGeom prst="rect">
              <a:avLst/>
            </a:prstGeom>
            <a:solidFill>
              <a:srgbClr val="006795"/>
            </a:solidFill>
            <a:ln w="635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1" name="Shape 481"/>
            <p:cNvSpPr/>
            <p:nvPr/>
          </p:nvSpPr>
          <p:spPr>
            <a:xfrm>
              <a:off x="472057" y="317500"/>
              <a:ext cx="3468788" cy="17172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3100"/>
                </a:lnSpc>
                <a:spcBef>
                  <a:spcPts val="1500"/>
                </a:spcBef>
                <a:tabLst>
                  <a:tab pos="520700" algn="l"/>
                </a:tabLst>
                <a:defRPr sz="2800">
                  <a:solidFill>
                    <a:srgbClr val="FFFFFF"/>
                  </a:solidFill>
                  <a:latin typeface="Hoefler Text"/>
                  <a:ea typeface="Hoefler Text"/>
                  <a:cs typeface="Hoefler Text"/>
                  <a:sym typeface="Hoefler Text"/>
                </a:defRPr>
              </a:pPr>
              <a:r>
                <a:rPr sz="2400" b="1">
                  <a:latin typeface="+mn-lt"/>
                  <a:ea typeface="+mn-ea"/>
                  <a:cs typeface="+mn-cs"/>
                  <a:sym typeface="Arial"/>
                </a:rPr>
                <a:t>South American origin</a:t>
              </a:r>
              <a:endParaRPr sz="2400">
                <a:latin typeface="+mn-lt"/>
                <a:ea typeface="+mn-ea"/>
                <a:cs typeface="+mn-cs"/>
                <a:sym typeface="Arial"/>
              </a:endParaRPr>
            </a:p>
            <a:p>
              <a:pPr>
                <a:lnSpc>
                  <a:spcPts val="3100"/>
                </a:lnSpc>
                <a:tabLst>
                  <a:tab pos="203200" algn="r"/>
                  <a:tab pos="355600" algn="l"/>
                </a:tabLst>
                <a:defRPr sz="2800">
                  <a:solidFill>
                    <a:srgbClr val="FFFFFF"/>
                  </a:solidFill>
                  <a:latin typeface="Hoefler Text"/>
                  <a:ea typeface="Hoefler Text"/>
                  <a:cs typeface="Hoefler Text"/>
                  <a:sym typeface="Hoefler Text"/>
                </a:defRPr>
              </a:pPr>
              <a:r>
                <a:rPr sz="2400">
                  <a:latin typeface="+mn-lt"/>
                  <a:ea typeface="+mn-ea"/>
                  <a:cs typeface="+mn-cs"/>
                  <a:sym typeface="Arial"/>
                </a:rPr>
                <a:t>	  7  Flowering Plants</a:t>
              </a:r>
            </a:p>
            <a:p>
              <a:pPr>
                <a:lnSpc>
                  <a:spcPts val="3100"/>
                </a:lnSpc>
                <a:tabLst>
                  <a:tab pos="203200" algn="r"/>
                  <a:tab pos="355600" algn="l"/>
                </a:tabLst>
                <a:defRPr sz="2800">
                  <a:solidFill>
                    <a:srgbClr val="FFFFFF"/>
                  </a:solidFill>
                  <a:latin typeface="Hoefler Text"/>
                  <a:ea typeface="Hoefler Text"/>
                  <a:cs typeface="Hoefler Text"/>
                  <a:sym typeface="Hoefler Text"/>
                </a:defRPr>
              </a:pPr>
              <a:r>
                <a:rPr sz="2400">
                  <a:latin typeface="+mn-lt"/>
                  <a:ea typeface="+mn-ea"/>
                  <a:cs typeface="+mn-cs"/>
                  <a:sym typeface="Arial"/>
                </a:rPr>
                <a:t>	  5  Ferns</a:t>
              </a:r>
              <a:br>
                <a:rPr sz="2400">
                  <a:latin typeface="+mn-lt"/>
                  <a:ea typeface="+mn-ea"/>
                  <a:cs typeface="+mn-cs"/>
                  <a:sym typeface="Arial"/>
                </a:rPr>
              </a:br>
              <a:r>
                <a:rPr sz="2400">
                  <a:latin typeface="+mn-lt"/>
                  <a:ea typeface="+mn-ea"/>
                  <a:cs typeface="+mn-cs"/>
                  <a:sym typeface="Arial"/>
                </a:rPr>
                <a:t>	30  Liverworts</a:t>
              </a:r>
            </a:p>
          </p:txBody>
        </p:sp>
      </p:grpSp>
      <p:pic>
        <p:nvPicPr>
          <p:cNvPr id="483" name="Tristan da Cunha OHT map.pdf"/>
          <p:cNvPicPr>
            <a:picLocks noChangeAspect="1"/>
          </p:cNvPicPr>
          <p:nvPr/>
        </p:nvPicPr>
        <p:blipFill>
          <a:blip r:embed="rId2">
            <a:extLst/>
          </a:blip>
          <a:stretch>
            <a:fillRect/>
          </a:stretch>
        </p:blipFill>
        <p:spPr>
          <a:xfrm>
            <a:off x="4064000" y="3784600"/>
            <a:ext cx="4457700" cy="4457700"/>
          </a:xfrm>
          <a:prstGeom prst="rect">
            <a:avLst/>
          </a:prstGeom>
          <a:ln w="25400">
            <a:miter lim="400000"/>
          </a:ln>
          <a:effectLst>
            <a:outerShdw blurRad="25400" dist="12700" dir="5400000"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p:cNvSpPr>
          <p:nvPr>
            <p:ph type="title"/>
          </p:nvPr>
        </p:nvSpPr>
        <p:spPr>
          <a:prstGeom prst="rect">
            <a:avLst/>
          </a:prstGeom>
        </p:spPr>
        <p:txBody>
          <a:bodyPr/>
          <a:lstStyle>
            <a:lvl1pPr>
              <a:tabLst>
                <a:tab pos="952500" algn="l"/>
              </a:tabLst>
            </a:lvl1pPr>
          </a:lstStyle>
          <a:p>
            <a:r>
              <a:t>Island Colonisers</a:t>
            </a:r>
          </a:p>
        </p:txBody>
      </p:sp>
      <p:sp>
        <p:nvSpPr>
          <p:cNvPr id="486" name="Shape 486"/>
          <p:cNvSpPr>
            <a:spLocks noGrp="1"/>
          </p:cNvSpPr>
          <p:nvPr>
            <p:ph type="body" sz="half" idx="1"/>
          </p:nvPr>
        </p:nvSpPr>
        <p:spPr>
          <a:xfrm>
            <a:off x="368300" y="1790700"/>
            <a:ext cx="5956300" cy="5537200"/>
          </a:xfrm>
          <a:prstGeom prst="rect">
            <a:avLst/>
          </a:prstGeom>
        </p:spPr>
        <p:txBody>
          <a:bodyPr/>
          <a:lstStyle/>
          <a:p>
            <a:pPr>
              <a:tabLst>
                <a:tab pos="1016000" algn="l"/>
              </a:tabLst>
            </a:pPr>
            <a:r>
              <a:t>Species may reach offshore islands (new habitat) in a number of ways:</a:t>
            </a:r>
          </a:p>
          <a:p>
            <a:pPr lvl="1">
              <a:tabLst>
                <a:tab pos="1485900" algn="l"/>
              </a:tabLst>
            </a:pPr>
            <a:r>
              <a:t>Flight, rafting across water, being passively blown by prevailing winds.</a:t>
            </a:r>
          </a:p>
          <a:p>
            <a:pPr lvl="1">
              <a:tabLst>
                <a:tab pos="1485900" algn="l"/>
              </a:tabLst>
            </a:pPr>
            <a:r>
              <a:t>Species with the ability for strong prolonged flight, such as seabirds, are not easily isolated in one area and are often widespread (cosmopolitan) in their distribution.</a:t>
            </a:r>
          </a:p>
          <a:p>
            <a:pPr lvl="1">
              <a:tabLst>
                <a:tab pos="1485900" algn="l"/>
              </a:tabLst>
            </a:pPr>
            <a:r>
              <a:t>Mobile terrestrial species may be isolated by changes in the environment caused by major geological events (e.g. volcanic activity, sea level rise).</a:t>
            </a:r>
          </a:p>
          <a:p>
            <a:pPr lvl="1">
              <a:tabLst>
                <a:tab pos="1485900" algn="l"/>
              </a:tabLst>
            </a:pPr>
            <a:r>
              <a:t>Many species that become permanently isolated on offshore islands have low mobility and weak powers of dispersal.</a:t>
            </a:r>
          </a:p>
        </p:txBody>
      </p:sp>
      <p:pic>
        <p:nvPicPr>
          <p:cNvPr id="487" name="Island Coloniser 3b.png"/>
          <p:cNvPicPr>
            <a:picLocks noChangeAspect="1"/>
          </p:cNvPicPr>
          <p:nvPr/>
        </p:nvPicPr>
        <p:blipFill>
          <a:blip r:embed="rId2">
            <a:extLst/>
          </a:blip>
          <a:stretch>
            <a:fillRect/>
          </a:stretch>
        </p:blipFill>
        <p:spPr>
          <a:xfrm>
            <a:off x="7299959" y="1823720"/>
            <a:ext cx="5715001" cy="7239001"/>
          </a:xfrm>
          <a:prstGeom prst="rect">
            <a:avLst/>
          </a:prstGeom>
          <a:ln w="25400">
            <a:solidFill>
              <a:srgbClr val="FFFFFF"/>
            </a:solidFill>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8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p:cNvSpPr>
          <p:nvPr>
            <p:ph type="title"/>
          </p:nvPr>
        </p:nvSpPr>
        <p:spPr>
          <a:prstGeom prst="rect">
            <a:avLst/>
          </a:prstGeom>
        </p:spPr>
        <p:txBody>
          <a:bodyPr/>
          <a:lstStyle>
            <a:lvl1pPr>
              <a:tabLst>
                <a:tab pos="952500" algn="l"/>
              </a:tabLst>
            </a:lvl1pPr>
          </a:lstStyle>
          <a:p>
            <a:r>
              <a:t>Island Colonisers</a:t>
            </a:r>
          </a:p>
        </p:txBody>
      </p:sp>
      <p:sp>
        <p:nvSpPr>
          <p:cNvPr id="490" name="Shape 490"/>
          <p:cNvSpPr>
            <a:spLocks noGrp="1"/>
          </p:cNvSpPr>
          <p:nvPr>
            <p:ph type="body" sz="half" idx="1"/>
          </p:nvPr>
        </p:nvSpPr>
        <p:spPr>
          <a:xfrm>
            <a:off x="368300" y="1790700"/>
            <a:ext cx="11824395" cy="3785593"/>
          </a:xfrm>
          <a:prstGeom prst="rect">
            <a:avLst/>
          </a:prstGeom>
        </p:spPr>
        <p:txBody>
          <a:bodyPr/>
          <a:lstStyle/>
          <a:p>
            <a:pPr>
              <a:tabLst>
                <a:tab pos="1016000" algn="l"/>
              </a:tabLst>
            </a:pPr>
            <a:r>
              <a:t>Colonisers may be blown to an island by the prevailing wind and be unable to return (e.g. bats, small birds, insects).</a:t>
            </a:r>
          </a:p>
          <a:p>
            <a:pPr>
              <a:tabLst>
                <a:tab pos="1016000" algn="l"/>
              </a:tabLst>
            </a:pPr>
            <a:r>
              <a:t>Other animals may be good colonisers because they can survive periods of food and water deprivation while making the journey to the island by sea (e.g. reptiles).</a:t>
            </a:r>
          </a:p>
          <a:p>
            <a:pPr>
              <a:tabLst>
                <a:tab pos="1016000" algn="l"/>
              </a:tabLst>
            </a:pPr>
            <a:r>
              <a:t>Successful colonisers of islands are often highly adaptable in their food and </a:t>
            </a:r>
            <a:br/>
            <a:r>
              <a:t>habitat requirements.</a:t>
            </a:r>
          </a:p>
          <a:p>
            <a:pPr>
              <a:tabLst>
                <a:tab pos="1016000" algn="l"/>
              </a:tabLst>
            </a:pPr>
            <a:r>
              <a:t>In the new environment, species may later become more specialised</a:t>
            </a:r>
            <a:br/>
            <a:r>
              <a:t>as they exploit a new range of resources.</a:t>
            </a:r>
          </a:p>
        </p:txBody>
      </p:sp>
      <p:pic>
        <p:nvPicPr>
          <p:cNvPr id="491" name="Lizard iguana 23492008.png"/>
          <p:cNvPicPr>
            <a:picLocks noChangeAspect="1"/>
          </p:cNvPicPr>
          <p:nvPr/>
        </p:nvPicPr>
        <p:blipFill>
          <a:blip r:embed="rId2">
            <a:extLst/>
          </a:blip>
          <a:srcRect b="17187"/>
          <a:stretch>
            <a:fillRect/>
          </a:stretch>
        </p:blipFill>
        <p:spPr>
          <a:xfrm flipH="1">
            <a:off x="488576" y="5067300"/>
            <a:ext cx="12027648" cy="4711700"/>
          </a:xfrm>
          <a:prstGeom prst="rect">
            <a:avLst/>
          </a:prstGeom>
          <a:ln w="12700">
            <a:miter lim="400000"/>
          </a:ln>
        </p:spPr>
      </p:pic>
      <p:sp>
        <p:nvSpPr>
          <p:cNvPr id="492" name="Shape 492"/>
          <p:cNvSpPr/>
          <p:nvPr/>
        </p:nvSpPr>
        <p:spPr>
          <a:xfrm>
            <a:off x="-38100" y="7264400"/>
            <a:ext cx="13068300" cy="2514600"/>
          </a:xfrm>
          <a:prstGeom prst="rect">
            <a:avLst/>
          </a:prstGeom>
          <a:solidFill>
            <a:srgbClr val="0096FF">
              <a:alpha val="29699"/>
            </a:srgbClr>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1"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4" name="Island Coloniser.png"/>
          <p:cNvPicPr>
            <a:picLocks noChangeAspect="1"/>
          </p:cNvPicPr>
          <p:nvPr/>
        </p:nvPicPr>
        <p:blipFill>
          <a:blip r:embed="rId2">
            <a:extLst/>
          </a:blip>
          <a:stretch>
            <a:fillRect/>
          </a:stretch>
        </p:blipFill>
        <p:spPr>
          <a:xfrm>
            <a:off x="939800" y="1524000"/>
            <a:ext cx="11036300" cy="8280400"/>
          </a:xfrm>
          <a:prstGeom prst="rect">
            <a:avLst/>
          </a:prstGeom>
          <a:ln w="12700">
            <a:miter lim="400000"/>
          </a:ln>
        </p:spPr>
      </p:pic>
      <p:sp>
        <p:nvSpPr>
          <p:cNvPr id="495" name="Shape 495"/>
          <p:cNvSpPr>
            <a:spLocks noGrp="1"/>
          </p:cNvSpPr>
          <p:nvPr>
            <p:ph type="title"/>
          </p:nvPr>
        </p:nvSpPr>
        <p:spPr>
          <a:prstGeom prst="rect">
            <a:avLst/>
          </a:prstGeom>
        </p:spPr>
        <p:txBody>
          <a:bodyPr/>
          <a:lstStyle>
            <a:lvl1pPr>
              <a:tabLst>
                <a:tab pos="952500" algn="l"/>
              </a:tabLst>
            </a:lvl1pPr>
          </a:lstStyle>
          <a:p>
            <a:r>
              <a:t>Island Colonisers</a:t>
            </a:r>
          </a:p>
        </p:txBody>
      </p:sp>
      <p:sp>
        <p:nvSpPr>
          <p:cNvPr id="496" name="Shape 496"/>
          <p:cNvSpPr>
            <a:spLocks noGrp="1"/>
          </p:cNvSpPr>
          <p:nvPr>
            <p:ph type="body" sz="half" idx="1"/>
          </p:nvPr>
        </p:nvSpPr>
        <p:spPr>
          <a:prstGeom prst="rect">
            <a:avLst/>
          </a:prstGeom>
        </p:spPr>
        <p:txBody>
          <a:bodyPr/>
          <a:lstStyle/>
          <a:p>
            <a:pPr marL="326571" indent="-326571">
              <a:tabLst>
                <a:tab pos="1016000" algn="l"/>
              </a:tabLst>
            </a:pPr>
            <a:endParaRPr/>
          </a:p>
        </p:txBody>
      </p:sp>
      <p:sp>
        <p:nvSpPr>
          <p:cNvPr id="497" name="Shape 497"/>
          <p:cNvSpPr/>
          <p:nvPr/>
        </p:nvSpPr>
        <p:spPr>
          <a:xfrm>
            <a:off x="7620000" y="3860800"/>
            <a:ext cx="10160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201B17"/>
                </a:solidFill>
              </a:defRPr>
            </a:lvl1pPr>
          </a:lstStyle>
          <a:p>
            <a:pPr>
              <a:defRPr>
                <a:solidFill>
                  <a:srgbClr val="483F36"/>
                </a:solidFill>
              </a:defRPr>
            </a:pPr>
            <a:r>
              <a:rPr>
                <a:solidFill>
                  <a:srgbClr val="201B17"/>
                </a:solidFill>
              </a:rPr>
              <a:t>Active flight</a:t>
            </a:r>
          </a:p>
        </p:txBody>
      </p:sp>
      <p:sp>
        <p:nvSpPr>
          <p:cNvPr id="498" name="Shape 498"/>
          <p:cNvSpPr/>
          <p:nvPr/>
        </p:nvSpPr>
        <p:spPr>
          <a:xfrm>
            <a:off x="5448300" y="5549900"/>
            <a:ext cx="174059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FFFFFF"/>
                </a:solidFill>
              </a:defRPr>
            </a:lvl1pPr>
          </a:lstStyle>
          <a:p>
            <a:pPr>
              <a:defRPr>
                <a:solidFill>
                  <a:srgbClr val="483F36"/>
                </a:solidFill>
              </a:defRPr>
            </a:pPr>
            <a:r>
              <a:rPr>
                <a:solidFill>
                  <a:srgbClr val="FFFFFF"/>
                </a:solidFill>
              </a:rPr>
              <a:t>Oceanic island</a:t>
            </a:r>
          </a:p>
        </p:txBody>
      </p:sp>
      <p:sp>
        <p:nvSpPr>
          <p:cNvPr id="499" name="Shape 499"/>
          <p:cNvSpPr/>
          <p:nvPr/>
        </p:nvSpPr>
        <p:spPr>
          <a:xfrm>
            <a:off x="7226358" y="7289800"/>
            <a:ext cx="1270112"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tabLst>
                <a:tab pos="520700" algn="l"/>
              </a:tabLst>
              <a:defRPr b="1">
                <a:solidFill>
                  <a:srgbClr val="FFFFFF"/>
                </a:solidFill>
              </a:defRPr>
            </a:lvl1pPr>
          </a:lstStyle>
          <a:p>
            <a:r>
              <a:t>Swimming</a:t>
            </a:r>
          </a:p>
        </p:txBody>
      </p:sp>
      <p:sp>
        <p:nvSpPr>
          <p:cNvPr id="500" name="Shape 500"/>
          <p:cNvSpPr/>
          <p:nvPr/>
        </p:nvSpPr>
        <p:spPr>
          <a:xfrm>
            <a:off x="4724400" y="7162800"/>
            <a:ext cx="13208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FFFFFF"/>
                </a:solidFill>
              </a:defRPr>
            </a:lvl1pPr>
          </a:lstStyle>
          <a:p>
            <a:r>
              <a:t>Planktonic larvae</a:t>
            </a:r>
          </a:p>
        </p:txBody>
      </p:sp>
      <p:sp>
        <p:nvSpPr>
          <p:cNvPr id="501" name="Shape 501"/>
          <p:cNvSpPr/>
          <p:nvPr/>
        </p:nvSpPr>
        <p:spPr>
          <a:xfrm>
            <a:off x="4470400" y="8966200"/>
            <a:ext cx="10160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FFFFFF"/>
                </a:solidFill>
              </a:defRPr>
            </a:lvl1pPr>
          </a:lstStyle>
          <a:p>
            <a:r>
              <a:t>Deep ocean</a:t>
            </a:r>
          </a:p>
        </p:txBody>
      </p:sp>
      <p:sp>
        <p:nvSpPr>
          <p:cNvPr id="502" name="Shape 502"/>
          <p:cNvSpPr/>
          <p:nvPr/>
        </p:nvSpPr>
        <p:spPr>
          <a:xfrm>
            <a:off x="1169637" y="7162800"/>
            <a:ext cx="2120888"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FFFFFF"/>
                </a:solidFill>
                <a:latin typeface="+mn-lt"/>
                <a:ea typeface="+mn-ea"/>
                <a:cs typeface="+mn-cs"/>
                <a:sym typeface="Arial"/>
              </a:rPr>
              <a:t>Rafting on</a:t>
            </a: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FFFFFF"/>
                </a:solidFill>
                <a:latin typeface="+mn-lt"/>
                <a:ea typeface="+mn-ea"/>
                <a:cs typeface="+mn-cs"/>
                <a:sym typeface="Arial"/>
              </a:rPr>
              <a:t>drifting vegetation</a:t>
            </a:r>
          </a:p>
        </p:txBody>
      </p:sp>
      <p:grpSp>
        <p:nvGrpSpPr>
          <p:cNvPr id="506" name="Group 506"/>
          <p:cNvGrpSpPr/>
          <p:nvPr/>
        </p:nvGrpSpPr>
        <p:grpSpPr>
          <a:xfrm>
            <a:off x="7395633" y="5998633"/>
            <a:ext cx="5278967" cy="1926167"/>
            <a:chOff x="0" y="0"/>
            <a:chExt cx="5278966" cy="1926166"/>
          </a:xfrm>
        </p:grpSpPr>
        <p:sp>
          <p:nvSpPr>
            <p:cNvPr id="503" name="Shape 503"/>
            <p:cNvSpPr/>
            <p:nvPr/>
          </p:nvSpPr>
          <p:spPr>
            <a:xfrm>
              <a:off x="0" y="0"/>
              <a:ext cx="1430867" cy="706967"/>
            </a:xfrm>
            <a:prstGeom prst="line">
              <a:avLst/>
            </a:prstGeom>
            <a:noFill/>
            <a:ln w="762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04" name="Shape 504"/>
            <p:cNvSpPr/>
            <p:nvPr/>
          </p:nvSpPr>
          <p:spPr>
            <a:xfrm>
              <a:off x="1253066" y="579966"/>
              <a:ext cx="4025901" cy="1346201"/>
            </a:xfrm>
            <a:prstGeom prst="rect">
              <a:avLst/>
            </a:prstGeom>
            <a:solidFill>
              <a:srgbClr val="FFFC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5" name="Shape 505"/>
            <p:cNvSpPr/>
            <p:nvPr/>
          </p:nvSpPr>
          <p:spPr>
            <a:xfrm>
              <a:off x="1418166" y="745066"/>
              <a:ext cx="3644901" cy="1059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00000"/>
                  </a:solidFill>
                </a:defRPr>
              </a:pPr>
              <a:r>
                <a:rPr b="1"/>
                <a:t>Sea mammals </a:t>
              </a:r>
              <a:r>
                <a:t>have little difficulty in reaching islands </a:t>
              </a:r>
              <a:r>
                <a:rPr b="1"/>
                <a:t>(</a:t>
              </a:r>
              <a:r>
                <a:t>e.g. seals, sea lions). They do not colonise the interior of islands.</a:t>
              </a:r>
            </a:p>
          </p:txBody>
        </p:sp>
      </p:grpSp>
      <p:grpSp>
        <p:nvGrpSpPr>
          <p:cNvPr id="509" name="Group 509"/>
          <p:cNvGrpSpPr/>
          <p:nvPr/>
        </p:nvGrpSpPr>
        <p:grpSpPr>
          <a:xfrm>
            <a:off x="368300" y="1790700"/>
            <a:ext cx="4038600" cy="1600200"/>
            <a:chOff x="0" y="0"/>
            <a:chExt cx="4038600" cy="1600200"/>
          </a:xfrm>
        </p:grpSpPr>
        <p:sp>
          <p:nvSpPr>
            <p:cNvPr id="507" name="Shape 507"/>
            <p:cNvSpPr/>
            <p:nvPr/>
          </p:nvSpPr>
          <p:spPr>
            <a:xfrm>
              <a:off x="0" y="0"/>
              <a:ext cx="4038600" cy="1600200"/>
            </a:xfrm>
            <a:prstGeom prst="rect">
              <a:avLst/>
            </a:prstGeom>
            <a:solidFill>
              <a:srgbClr val="FFFC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8" name="Shape 508"/>
            <p:cNvSpPr/>
            <p:nvPr/>
          </p:nvSpPr>
          <p:spPr>
            <a:xfrm>
              <a:off x="254000" y="152400"/>
              <a:ext cx="3517900" cy="1326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00000"/>
                  </a:solidFill>
                </a:defRPr>
              </a:pPr>
              <a:r>
                <a:rPr b="1"/>
                <a:t>Land mammals</a:t>
              </a:r>
              <a:r>
                <a:t>  rarely colonise islands. A high metabolic rate requires much food and water. Mammals cannot sustain themselves on long sea journeys.</a:t>
              </a:r>
            </a:p>
          </p:txBody>
        </p:sp>
      </p:grpSp>
      <p:grpSp>
        <p:nvGrpSpPr>
          <p:cNvPr id="512" name="Group 512"/>
          <p:cNvGrpSpPr/>
          <p:nvPr/>
        </p:nvGrpSpPr>
        <p:grpSpPr>
          <a:xfrm>
            <a:off x="317500" y="8051800"/>
            <a:ext cx="3822700" cy="1409700"/>
            <a:chOff x="0" y="0"/>
            <a:chExt cx="3822700" cy="1409700"/>
          </a:xfrm>
        </p:grpSpPr>
        <p:sp>
          <p:nvSpPr>
            <p:cNvPr id="510" name="Shape 510"/>
            <p:cNvSpPr/>
            <p:nvPr/>
          </p:nvSpPr>
          <p:spPr>
            <a:xfrm>
              <a:off x="0" y="0"/>
              <a:ext cx="3822700" cy="1409700"/>
            </a:xfrm>
            <a:prstGeom prst="rect">
              <a:avLst/>
            </a:prstGeom>
            <a:solidFill>
              <a:srgbClr val="FFFC79"/>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1" name="Shape 511"/>
            <p:cNvSpPr/>
            <p:nvPr/>
          </p:nvSpPr>
          <p:spPr>
            <a:xfrm>
              <a:off x="152400" y="203200"/>
              <a:ext cx="3530600" cy="1059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00000"/>
                  </a:solidFill>
                </a:defRPr>
              </a:pPr>
              <a:r>
                <a:rPr b="1"/>
                <a:t>Amphibians </a:t>
              </a:r>
              <a:r>
                <a:t>cannot live away from fresh water. They seldom reach offshore islands unless that island is a continental remnant.</a:t>
              </a:r>
            </a:p>
          </p:txBody>
        </p:sp>
      </p:grpSp>
      <p:sp>
        <p:nvSpPr>
          <p:cNvPr id="513" name="Shape 513"/>
          <p:cNvSpPr/>
          <p:nvPr/>
        </p:nvSpPr>
        <p:spPr>
          <a:xfrm>
            <a:off x="6159500" y="2324100"/>
            <a:ext cx="15875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000000"/>
                </a:solidFill>
              </a:defRPr>
            </a:lvl1pPr>
          </a:lstStyle>
          <a:p>
            <a:r>
              <a:t>Blown by strong winds</a:t>
            </a:r>
          </a:p>
        </p:txBody>
      </p:sp>
      <p:grpSp>
        <p:nvGrpSpPr>
          <p:cNvPr id="517" name="Group 517"/>
          <p:cNvGrpSpPr/>
          <p:nvPr/>
        </p:nvGrpSpPr>
        <p:grpSpPr>
          <a:xfrm>
            <a:off x="6572998" y="2057400"/>
            <a:ext cx="6114302" cy="2993331"/>
            <a:chOff x="0" y="0"/>
            <a:chExt cx="6114301" cy="2993330"/>
          </a:xfrm>
        </p:grpSpPr>
        <p:sp>
          <p:nvSpPr>
            <p:cNvPr id="514" name="Shape 514"/>
            <p:cNvSpPr/>
            <p:nvPr/>
          </p:nvSpPr>
          <p:spPr>
            <a:xfrm>
              <a:off x="0" y="546100"/>
              <a:ext cx="2203655" cy="2447231"/>
            </a:xfrm>
            <a:custGeom>
              <a:avLst/>
              <a:gdLst/>
              <a:ahLst/>
              <a:cxnLst>
                <a:cxn ang="0">
                  <a:pos x="wd2" y="hd2"/>
                </a:cxn>
                <a:cxn ang="5400000">
                  <a:pos x="wd2" y="hd2"/>
                </a:cxn>
                <a:cxn ang="10800000">
                  <a:pos x="wd2" y="hd2"/>
                </a:cxn>
                <a:cxn ang="16200000">
                  <a:pos x="wd2" y="hd2"/>
                </a:cxn>
              </a:cxnLst>
              <a:rect l="0" t="0" r="r" b="b"/>
              <a:pathLst>
                <a:path w="21093" h="21600" extrusionOk="0">
                  <a:moveTo>
                    <a:pt x="21084" y="0"/>
                  </a:moveTo>
                  <a:cubicBezTo>
                    <a:pt x="21600" y="0"/>
                    <a:pt x="54" y="456"/>
                    <a:pt x="54" y="19280"/>
                  </a:cubicBezTo>
                  <a:lnTo>
                    <a:pt x="0" y="21600"/>
                  </a:lnTo>
                </a:path>
              </a:pathLst>
            </a:custGeom>
            <a:noFill/>
            <a:ln w="88900" cap="flat">
              <a:solidFill>
                <a:srgbClr val="F38C1E"/>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5" name="Shape 515"/>
            <p:cNvSpPr/>
            <p:nvPr/>
          </p:nvSpPr>
          <p:spPr>
            <a:xfrm>
              <a:off x="2075701" y="0"/>
              <a:ext cx="4038601" cy="1066800"/>
            </a:xfrm>
            <a:prstGeom prst="rect">
              <a:avLst/>
            </a:prstGeom>
            <a:solidFill>
              <a:srgbClr val="FFFC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6" name="Shape 516"/>
            <p:cNvSpPr/>
            <p:nvPr/>
          </p:nvSpPr>
          <p:spPr>
            <a:xfrm>
              <a:off x="2164601" y="152400"/>
              <a:ext cx="38481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00000"/>
                  </a:solidFill>
                </a:defRPr>
              </a:pPr>
              <a:r>
                <a:rPr b="1"/>
                <a:t>Small birds, bats, and insects</a:t>
              </a:r>
              <a:r>
                <a:t> are blown to islands by accident. They must adapt to life there or perish.</a:t>
              </a:r>
            </a:p>
          </p:txBody>
        </p:sp>
      </p:grpSp>
      <p:grpSp>
        <p:nvGrpSpPr>
          <p:cNvPr id="522" name="Group 522"/>
          <p:cNvGrpSpPr/>
          <p:nvPr/>
        </p:nvGrpSpPr>
        <p:grpSpPr>
          <a:xfrm>
            <a:off x="7751804" y="3670300"/>
            <a:ext cx="4935496" cy="1951872"/>
            <a:chOff x="0" y="0"/>
            <a:chExt cx="4935495" cy="1951871"/>
          </a:xfrm>
        </p:grpSpPr>
        <p:sp>
          <p:nvSpPr>
            <p:cNvPr id="518" name="Shape 518"/>
            <p:cNvSpPr/>
            <p:nvPr/>
          </p:nvSpPr>
          <p:spPr>
            <a:xfrm>
              <a:off x="0" y="990600"/>
              <a:ext cx="998926" cy="961272"/>
            </a:xfrm>
            <a:custGeom>
              <a:avLst/>
              <a:gdLst/>
              <a:ahLst/>
              <a:cxnLst>
                <a:cxn ang="0">
                  <a:pos x="wd2" y="hd2"/>
                </a:cxn>
                <a:cxn ang="5400000">
                  <a:pos x="wd2" y="hd2"/>
                </a:cxn>
                <a:cxn ang="10800000">
                  <a:pos x="wd2" y="hd2"/>
                </a:cxn>
                <a:cxn ang="16200000">
                  <a:pos x="wd2" y="hd2"/>
                </a:cxn>
              </a:cxnLst>
              <a:rect l="0" t="0" r="r" b="b"/>
              <a:pathLst>
                <a:path w="21096" h="21600" extrusionOk="0">
                  <a:moveTo>
                    <a:pt x="21087" y="0"/>
                  </a:moveTo>
                  <a:cubicBezTo>
                    <a:pt x="21600" y="0"/>
                    <a:pt x="167" y="371"/>
                    <a:pt x="167" y="15695"/>
                  </a:cubicBezTo>
                  <a:lnTo>
                    <a:pt x="0" y="21600"/>
                  </a:lnTo>
                </a:path>
              </a:pathLst>
            </a:custGeom>
            <a:noFill/>
            <a:ln w="88900" cap="flat">
              <a:solidFill>
                <a:srgbClr val="F38C1E"/>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521" name="Group 521"/>
            <p:cNvGrpSpPr/>
            <p:nvPr/>
          </p:nvGrpSpPr>
          <p:grpSpPr>
            <a:xfrm>
              <a:off x="896895" y="0"/>
              <a:ext cx="4038601" cy="1943100"/>
              <a:chOff x="0" y="0"/>
              <a:chExt cx="4038600" cy="1943100"/>
            </a:xfrm>
          </p:grpSpPr>
          <p:sp>
            <p:nvSpPr>
              <p:cNvPr id="519" name="Shape 519"/>
              <p:cNvSpPr/>
              <p:nvPr/>
            </p:nvSpPr>
            <p:spPr>
              <a:xfrm>
                <a:off x="0" y="0"/>
                <a:ext cx="4038600" cy="1943100"/>
              </a:xfrm>
              <a:prstGeom prst="rect">
                <a:avLst/>
              </a:prstGeom>
              <a:solidFill>
                <a:srgbClr val="FFFC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0" name="Shape 520"/>
              <p:cNvSpPr/>
              <p:nvPr/>
            </p:nvSpPr>
            <p:spPr>
              <a:xfrm>
                <a:off x="88900" y="177800"/>
                <a:ext cx="3848100" cy="159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00000"/>
                    </a:solidFill>
                  </a:defRPr>
                </a:pPr>
                <a:r>
                  <a:rPr b="1"/>
                  <a:t>Seabirds</a:t>
                </a:r>
                <a:r>
                  <a:t> fly to and from islands with relative ease. Some adapt to life on land, (e.g. the flightless cormorant in the Galápagos Islands). Others, may treat the island as a stopping place (e.g. the frigate bird).</a:t>
                </a:r>
              </a:p>
            </p:txBody>
          </p:sp>
        </p:grpSp>
      </p:grpSp>
      <p:grpSp>
        <p:nvGrpSpPr>
          <p:cNvPr id="526" name="Group 526"/>
          <p:cNvGrpSpPr/>
          <p:nvPr/>
        </p:nvGrpSpPr>
        <p:grpSpPr>
          <a:xfrm>
            <a:off x="368300" y="3594100"/>
            <a:ext cx="5860398" cy="4096760"/>
            <a:chOff x="0" y="0"/>
            <a:chExt cx="5860397" cy="4096759"/>
          </a:xfrm>
        </p:grpSpPr>
        <p:sp>
          <p:nvSpPr>
            <p:cNvPr id="523" name="Shape 523"/>
            <p:cNvSpPr/>
            <p:nvPr/>
          </p:nvSpPr>
          <p:spPr>
            <a:xfrm rot="13500000">
              <a:off x="2178962" y="957394"/>
              <a:ext cx="3367338" cy="2283200"/>
            </a:xfrm>
            <a:custGeom>
              <a:avLst/>
              <a:gdLst/>
              <a:ahLst/>
              <a:cxnLst>
                <a:cxn ang="0">
                  <a:pos x="wd2" y="hd2"/>
                </a:cxn>
                <a:cxn ang="5400000">
                  <a:pos x="wd2" y="hd2"/>
                </a:cxn>
                <a:cxn ang="10800000">
                  <a:pos x="wd2" y="hd2"/>
                </a:cxn>
                <a:cxn ang="16200000">
                  <a:pos x="wd2" y="hd2"/>
                </a:cxn>
              </a:cxnLst>
              <a:rect l="0" t="0" r="r" b="b"/>
              <a:pathLst>
                <a:path w="21600" h="17022" extrusionOk="0">
                  <a:moveTo>
                    <a:pt x="21600" y="2428"/>
                  </a:moveTo>
                  <a:cubicBezTo>
                    <a:pt x="14807" y="-4578"/>
                    <a:pt x="56" y="4795"/>
                    <a:pt x="56" y="15063"/>
                  </a:cubicBezTo>
                  <a:lnTo>
                    <a:pt x="0" y="17022"/>
                  </a:lnTo>
                </a:path>
              </a:pathLst>
            </a:custGeom>
            <a:noFill/>
            <a:ln w="88900" cap="flat">
              <a:solidFill>
                <a:srgbClr val="0000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4" name="Shape 524"/>
            <p:cNvSpPr/>
            <p:nvPr/>
          </p:nvSpPr>
          <p:spPr>
            <a:xfrm>
              <a:off x="0" y="0"/>
              <a:ext cx="4038600" cy="1676400"/>
            </a:xfrm>
            <a:prstGeom prst="rect">
              <a:avLst/>
            </a:prstGeom>
            <a:solidFill>
              <a:srgbClr val="FFFC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5" name="Shape 525"/>
            <p:cNvSpPr/>
            <p:nvPr/>
          </p:nvSpPr>
          <p:spPr>
            <a:xfrm>
              <a:off x="304800" y="177800"/>
              <a:ext cx="3416300" cy="1326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00000"/>
                  </a:solidFill>
                </a:defRPr>
              </a:pPr>
              <a:r>
                <a:rPr b="1"/>
                <a:t>Reptiles</a:t>
              </a:r>
              <a:r>
                <a:t> probably reach distant islands by floating in driftwood. A low metabolic rate enables them to survive long periods without food and water.</a:t>
              </a:r>
            </a:p>
          </p:txBody>
        </p:sp>
      </p:grpSp>
      <p:grpSp>
        <p:nvGrpSpPr>
          <p:cNvPr id="530" name="Group 530"/>
          <p:cNvGrpSpPr/>
          <p:nvPr/>
        </p:nvGrpSpPr>
        <p:grpSpPr>
          <a:xfrm>
            <a:off x="5093670" y="5883948"/>
            <a:ext cx="5968030" cy="3602952"/>
            <a:chOff x="0" y="0"/>
            <a:chExt cx="5968029" cy="3602951"/>
          </a:xfrm>
        </p:grpSpPr>
        <p:sp>
          <p:nvSpPr>
            <p:cNvPr id="527" name="Shape 527"/>
            <p:cNvSpPr/>
            <p:nvPr/>
          </p:nvSpPr>
          <p:spPr>
            <a:xfrm rot="13500000">
              <a:off x="362021" y="590046"/>
              <a:ext cx="2526520" cy="2070470"/>
            </a:xfrm>
            <a:custGeom>
              <a:avLst/>
              <a:gdLst/>
              <a:ahLst/>
              <a:cxnLst>
                <a:cxn ang="0">
                  <a:pos x="wd2" y="hd2"/>
                </a:cxn>
                <a:cxn ang="5400000">
                  <a:pos x="wd2" y="hd2"/>
                </a:cxn>
                <a:cxn ang="10800000">
                  <a:pos x="wd2" y="hd2"/>
                </a:cxn>
                <a:cxn ang="16200000">
                  <a:pos x="wd2" y="hd2"/>
                </a:cxn>
              </a:cxnLst>
              <a:rect l="0" t="0" r="r" b="b"/>
              <a:pathLst>
                <a:path w="21600" h="15857" extrusionOk="0">
                  <a:moveTo>
                    <a:pt x="0" y="2510"/>
                  </a:moveTo>
                  <a:cubicBezTo>
                    <a:pt x="9213" y="-5743"/>
                    <a:pt x="13436" y="8494"/>
                    <a:pt x="20038" y="14409"/>
                  </a:cubicBezTo>
                  <a:lnTo>
                    <a:pt x="21600" y="15857"/>
                  </a:lnTo>
                </a:path>
              </a:pathLst>
            </a:custGeom>
            <a:noFill/>
            <a:ln w="88900" cap="flat">
              <a:solidFill>
                <a:srgbClr val="0000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8" name="Shape 528"/>
            <p:cNvSpPr/>
            <p:nvPr/>
          </p:nvSpPr>
          <p:spPr>
            <a:xfrm>
              <a:off x="1942129" y="2434551"/>
              <a:ext cx="4025901" cy="1168401"/>
            </a:xfrm>
            <a:prstGeom prst="rect">
              <a:avLst/>
            </a:prstGeom>
            <a:solidFill>
              <a:srgbClr val="FFFC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9" name="Shape 529"/>
            <p:cNvSpPr/>
            <p:nvPr/>
          </p:nvSpPr>
          <p:spPr>
            <a:xfrm>
              <a:off x="2119929" y="2625051"/>
              <a:ext cx="36576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00000"/>
                  </a:solidFill>
                </a:defRPr>
              </a:pPr>
              <a:r>
                <a:rPr b="1"/>
                <a:t>Crustacean </a:t>
              </a:r>
              <a:r>
                <a:t>larvae drift to islands (e.g. crabs). Some crabs have adapted to an island niche.</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7899400" y="1676400"/>
            <a:ext cx="5130800" cy="7531100"/>
          </a:xfrm>
          <a:prstGeom prst="rect">
            <a:avLst/>
          </a:prstGeom>
          <a:solidFill>
            <a:srgbClr val="FFFFFF">
              <a:alpha val="50000"/>
            </a:srgbClr>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3" name="Shape 533"/>
          <p:cNvSpPr>
            <a:spLocks noGrp="1"/>
          </p:cNvSpPr>
          <p:nvPr>
            <p:ph type="title"/>
          </p:nvPr>
        </p:nvSpPr>
        <p:spPr>
          <a:prstGeom prst="rect">
            <a:avLst/>
          </a:prstGeom>
        </p:spPr>
        <p:txBody>
          <a:bodyPr/>
          <a:lstStyle>
            <a:lvl1pPr>
              <a:tabLst>
                <a:tab pos="952500" algn="l"/>
              </a:tabLst>
            </a:lvl1pPr>
          </a:lstStyle>
          <a:p>
            <a:r>
              <a:t>The Fossil Record</a:t>
            </a:r>
          </a:p>
        </p:txBody>
      </p:sp>
      <p:pic>
        <p:nvPicPr>
          <p:cNvPr id="534" name="Archaeopteryx.png"/>
          <p:cNvPicPr>
            <a:picLocks noChangeAspect="1"/>
          </p:cNvPicPr>
          <p:nvPr/>
        </p:nvPicPr>
        <p:blipFill>
          <a:blip r:embed="rId2">
            <a:extLst/>
          </a:blip>
          <a:stretch>
            <a:fillRect/>
          </a:stretch>
        </p:blipFill>
        <p:spPr>
          <a:xfrm>
            <a:off x="7912100" y="1689100"/>
            <a:ext cx="5093574" cy="6375400"/>
          </a:xfrm>
          <a:prstGeom prst="rect">
            <a:avLst/>
          </a:prstGeom>
          <a:ln w="25400">
            <a:solidFill>
              <a:srgbClr val="FFFFFF"/>
            </a:solidFill>
            <a:miter lim="400000"/>
          </a:ln>
        </p:spPr>
      </p:pic>
      <p:sp>
        <p:nvSpPr>
          <p:cNvPr id="535" name="Shape 535"/>
          <p:cNvSpPr/>
          <p:nvPr/>
        </p:nvSpPr>
        <p:spPr>
          <a:xfrm>
            <a:off x="8521700" y="8229600"/>
            <a:ext cx="40005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t>This perfectly preserved skeleton of </a:t>
            </a:r>
            <a:r>
              <a:rPr b="1" i="1"/>
              <a:t>Archaeopteryx</a:t>
            </a:r>
            <a:r>
              <a:t> includes impressions of feathers on the forelimbs and tail</a:t>
            </a:r>
          </a:p>
        </p:txBody>
      </p:sp>
      <p:sp>
        <p:nvSpPr>
          <p:cNvPr id="536" name="Shape 536"/>
          <p:cNvSpPr>
            <a:spLocks noGrp="1"/>
          </p:cNvSpPr>
          <p:nvPr>
            <p:ph type="body" sz="half" idx="1"/>
          </p:nvPr>
        </p:nvSpPr>
        <p:spPr>
          <a:xfrm>
            <a:off x="368300" y="1790700"/>
            <a:ext cx="6261398" cy="7543800"/>
          </a:xfrm>
          <a:prstGeom prst="rect">
            <a:avLst/>
          </a:prstGeom>
        </p:spPr>
        <p:txBody>
          <a:bodyPr/>
          <a:lstStyle/>
          <a:p>
            <a:pPr>
              <a:lnSpc>
                <a:spcPts val="3200"/>
              </a:lnSpc>
              <a:tabLst>
                <a:tab pos="1016000" algn="l"/>
              </a:tabLst>
            </a:pPr>
            <a:r>
              <a:t>The </a:t>
            </a:r>
            <a:r>
              <a:rPr b="1">
                <a:solidFill>
                  <a:srgbClr val="006994"/>
                </a:solidFill>
              </a:rPr>
              <a:t>fossil</a:t>
            </a:r>
            <a:r>
              <a:rPr>
                <a:solidFill>
                  <a:srgbClr val="006994"/>
                </a:solidFill>
              </a:rPr>
              <a:t> </a:t>
            </a:r>
            <a:r>
              <a:rPr b="1">
                <a:solidFill>
                  <a:srgbClr val="006994"/>
                </a:solidFill>
              </a:rPr>
              <a:t>record</a:t>
            </a:r>
            <a:r>
              <a:rPr>
                <a:solidFill>
                  <a:srgbClr val="006994"/>
                </a:solidFill>
              </a:rPr>
              <a:t> </a:t>
            </a:r>
            <a:r>
              <a:t>is an orderly array in which fossils appear in the layers, or </a:t>
            </a:r>
            <a:r>
              <a:rPr b="1">
                <a:solidFill>
                  <a:srgbClr val="006994"/>
                </a:solidFill>
              </a:rPr>
              <a:t>strata</a:t>
            </a:r>
            <a:r>
              <a:t>, of sedimentary rocks.</a:t>
            </a:r>
          </a:p>
          <a:p>
            <a:pPr>
              <a:lnSpc>
                <a:spcPts val="3200"/>
              </a:lnSpc>
              <a:spcBef>
                <a:spcPts val="1000"/>
              </a:spcBef>
              <a:tabLst>
                <a:tab pos="1016000" algn="l"/>
              </a:tabLst>
            </a:pPr>
            <a:r>
              <a:t>When organisms are trapped in sediments, they record that moment in time. </a:t>
            </a:r>
          </a:p>
          <a:p>
            <a:pPr lvl="1">
              <a:lnSpc>
                <a:spcPts val="2800"/>
              </a:lnSpc>
              <a:spcBef>
                <a:spcPts val="1000"/>
              </a:spcBef>
              <a:tabLst>
                <a:tab pos="1485900" algn="l"/>
              </a:tabLst>
            </a:pPr>
            <a:r>
              <a:t>The fossils in each stratum of sedimentary rock are a local sample of the organisms that existed at the time the sediment was deposited.</a:t>
            </a:r>
          </a:p>
          <a:p>
            <a:pPr lvl="1">
              <a:lnSpc>
                <a:spcPts val="2800"/>
              </a:lnSpc>
              <a:spcBef>
                <a:spcPts val="1000"/>
              </a:spcBef>
              <a:tabLst>
                <a:tab pos="1485900" algn="l"/>
              </a:tabLst>
            </a:pPr>
            <a:r>
              <a:t>Because younger sediments overlie older</a:t>
            </a:r>
            <a:br/>
            <a:r>
              <a:t>ones, it is possible to determine the relative ages of fossils.</a:t>
            </a:r>
          </a:p>
        </p:txBody>
      </p:sp>
      <p:pic>
        <p:nvPicPr>
          <p:cNvPr id="537" name="archeopteryx.tiff"/>
          <p:cNvPicPr>
            <a:picLocks noChangeAspect="1"/>
          </p:cNvPicPr>
          <p:nvPr/>
        </p:nvPicPr>
        <p:blipFill>
          <a:blip r:embed="rId3">
            <a:extLst/>
          </a:blip>
          <a:stretch>
            <a:fillRect/>
          </a:stretch>
        </p:blipFill>
        <p:spPr>
          <a:xfrm>
            <a:off x="2298700" y="5612048"/>
            <a:ext cx="6578600" cy="39891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1" build="p" bldLvl="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p:nvPr/>
        </p:nvSpPr>
        <p:spPr>
          <a:xfrm>
            <a:off x="6604000" y="-50800"/>
            <a:ext cx="6426200" cy="9867900"/>
          </a:xfrm>
          <a:prstGeom prst="rect">
            <a:avLst/>
          </a:prstGeom>
          <a:solidFill>
            <a:srgbClr val="FFFFFF">
              <a:alpha val="50000"/>
            </a:srgbClr>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0" name="Shape 540"/>
          <p:cNvSpPr>
            <a:spLocks noGrp="1"/>
          </p:cNvSpPr>
          <p:nvPr>
            <p:ph type="title"/>
          </p:nvPr>
        </p:nvSpPr>
        <p:spPr>
          <a:prstGeom prst="rect">
            <a:avLst/>
          </a:prstGeom>
        </p:spPr>
        <p:txBody>
          <a:bodyPr/>
          <a:lstStyle>
            <a:lvl1pPr>
              <a:tabLst>
                <a:tab pos="952500" algn="l"/>
              </a:tabLst>
            </a:lvl1pPr>
          </a:lstStyle>
          <a:p>
            <a:r>
              <a:t>Fossils</a:t>
            </a:r>
          </a:p>
        </p:txBody>
      </p:sp>
      <p:sp>
        <p:nvSpPr>
          <p:cNvPr id="541" name="Shape 541"/>
          <p:cNvSpPr/>
          <p:nvPr/>
        </p:nvSpPr>
        <p:spPr>
          <a:xfrm>
            <a:off x="381000" y="1727200"/>
            <a:ext cx="5727700" cy="749086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81000" indent="-381000">
              <a:lnSpc>
                <a:spcPts val="3200"/>
              </a:lnSpc>
              <a:spcBef>
                <a:spcPts val="2000"/>
              </a:spcBef>
              <a:buClr>
                <a:srgbClr val="006994"/>
              </a:buClr>
              <a:buSzPct val="150000"/>
              <a:buFont typeface="Lucida Grande"/>
              <a:buChar char="‣"/>
              <a:tabLst>
                <a:tab pos="1016000" algn="l"/>
              </a:tabLst>
              <a:defRPr sz="2400"/>
            </a:pPr>
            <a:r>
              <a:rPr b="1"/>
              <a:t>Fossils</a:t>
            </a:r>
            <a:r>
              <a:rPr>
                <a:solidFill>
                  <a:srgbClr val="000000"/>
                </a:solidFill>
              </a:rPr>
              <a:t> are the remains of long-dead organisms that have become preserved in the Earth’s crust. They provide a record of the appearance and extinction of organisms.</a:t>
            </a:r>
          </a:p>
          <a:p>
            <a:pPr marL="720000" lvl="1" indent="-360000">
              <a:lnSpc>
                <a:spcPts val="2800"/>
              </a:lnSpc>
              <a:spcBef>
                <a:spcPts val="2000"/>
              </a:spcBef>
              <a:buClr>
                <a:srgbClr val="000000"/>
              </a:buClr>
              <a:buSzPct val="125000"/>
              <a:buFont typeface="Gill Sans"/>
              <a:buChar char="•"/>
              <a:tabLst>
                <a:tab pos="1016000" algn="l"/>
              </a:tabLst>
              <a:defRPr sz="2000"/>
            </a:pPr>
            <a:r>
              <a:rPr>
                <a:solidFill>
                  <a:srgbClr val="000000"/>
                </a:solidFill>
              </a:rPr>
              <a:t>Fossils form best when organisms are buried quickly in conditions that slow the process of </a:t>
            </a:r>
            <a:r>
              <a:rPr b="1"/>
              <a:t>decay</a:t>
            </a:r>
            <a:r>
              <a:rPr>
                <a:solidFill>
                  <a:srgbClr val="000000"/>
                </a:solidFill>
              </a:rPr>
              <a:t>.</a:t>
            </a:r>
          </a:p>
          <a:p>
            <a:pPr marL="720000" lvl="1" indent="-360000">
              <a:lnSpc>
                <a:spcPts val="2800"/>
              </a:lnSpc>
              <a:spcBef>
                <a:spcPts val="2000"/>
              </a:spcBef>
              <a:buClr>
                <a:srgbClr val="000000"/>
              </a:buClr>
              <a:buSzPct val="125000"/>
              <a:buFont typeface="Gill Sans"/>
              <a:buChar char="•"/>
              <a:tabLst>
                <a:tab pos="1016000" algn="l"/>
              </a:tabLst>
              <a:defRPr sz="2000"/>
            </a:pPr>
            <a:r>
              <a:rPr>
                <a:solidFill>
                  <a:srgbClr val="000000"/>
                </a:solidFill>
              </a:rPr>
              <a:t>Fossils are most commonly found in </a:t>
            </a:r>
            <a:r>
              <a:rPr b="1"/>
              <a:t>sedimentary rock</a:t>
            </a:r>
            <a:r>
              <a:rPr>
                <a:solidFill>
                  <a:srgbClr val="000000"/>
                </a:solidFill>
              </a:rPr>
              <a:t>.</a:t>
            </a:r>
          </a:p>
          <a:p>
            <a:pPr marL="720000" lvl="1" indent="-360000">
              <a:lnSpc>
                <a:spcPts val="2800"/>
              </a:lnSpc>
              <a:spcBef>
                <a:spcPts val="2000"/>
              </a:spcBef>
              <a:buClr>
                <a:srgbClr val="000000"/>
              </a:buClr>
              <a:buSzPct val="125000"/>
              <a:buFont typeface="Gill Sans"/>
              <a:buChar char="•"/>
              <a:tabLst>
                <a:tab pos="1016000" algn="l"/>
              </a:tabLst>
              <a:defRPr sz="2000"/>
            </a:pPr>
            <a:r>
              <a:rPr>
                <a:solidFill>
                  <a:srgbClr val="000000"/>
                </a:solidFill>
              </a:rPr>
              <a:t>Mineral-rich hard parts (bones, teeth, shells) may remain as fossils. Minerals, dissolved in water, may seep into tissues and replace the organic matter of the organism.</a:t>
            </a:r>
          </a:p>
          <a:p>
            <a:pPr marL="720000" lvl="1" indent="-360000">
              <a:lnSpc>
                <a:spcPts val="2800"/>
              </a:lnSpc>
              <a:spcBef>
                <a:spcPts val="2000"/>
              </a:spcBef>
              <a:buClr>
                <a:srgbClr val="000000"/>
              </a:buClr>
              <a:buSzPct val="125000"/>
              <a:buFont typeface="Gill Sans"/>
              <a:buChar char="•"/>
              <a:tabLst>
                <a:tab pos="1016000" algn="l"/>
              </a:tabLst>
              <a:defRPr sz="2000"/>
            </a:pPr>
            <a:r>
              <a:rPr>
                <a:solidFill>
                  <a:srgbClr val="000000"/>
                </a:solidFill>
              </a:rPr>
              <a:t>On rare occasions, fossils retain organic material, as when plant material is compressed between layers of shale or sandstone.</a:t>
            </a:r>
          </a:p>
        </p:txBody>
      </p:sp>
      <p:grpSp>
        <p:nvGrpSpPr>
          <p:cNvPr id="546" name="Group 546"/>
          <p:cNvGrpSpPr/>
          <p:nvPr/>
        </p:nvGrpSpPr>
        <p:grpSpPr>
          <a:xfrm>
            <a:off x="6985000" y="6649910"/>
            <a:ext cx="5727700" cy="2735390"/>
            <a:chOff x="0" y="0"/>
            <a:chExt cx="5727700" cy="2735389"/>
          </a:xfrm>
        </p:grpSpPr>
        <p:grpSp>
          <p:nvGrpSpPr>
            <p:cNvPr id="544" name="Group 544"/>
            <p:cNvGrpSpPr/>
            <p:nvPr/>
          </p:nvGrpSpPr>
          <p:grpSpPr>
            <a:xfrm>
              <a:off x="0" y="0"/>
              <a:ext cx="5727700" cy="2735390"/>
              <a:chOff x="0" y="0"/>
              <a:chExt cx="5727700" cy="2735389"/>
            </a:xfrm>
          </p:grpSpPr>
          <p:pic>
            <p:nvPicPr>
              <p:cNvPr id="542" name="Fossil-birdbone.png"/>
              <p:cNvPicPr>
                <a:picLocks noChangeAspect="1"/>
              </p:cNvPicPr>
              <p:nvPr/>
            </p:nvPicPr>
            <p:blipFill>
              <a:blip r:embed="rId2">
                <a:extLst/>
              </a:blip>
              <a:stretch>
                <a:fillRect/>
              </a:stretch>
            </p:blipFill>
            <p:spPr>
              <a:xfrm>
                <a:off x="0" y="0"/>
                <a:ext cx="4394200" cy="2735390"/>
              </a:xfrm>
              <a:prstGeom prst="rect">
                <a:avLst/>
              </a:prstGeom>
              <a:ln w="12700" cap="flat">
                <a:noFill/>
                <a:miter lim="400000"/>
              </a:ln>
              <a:effectLst/>
            </p:spPr>
          </p:pic>
          <p:sp>
            <p:nvSpPr>
              <p:cNvPr id="543" name="Shape 543"/>
              <p:cNvSpPr/>
              <p:nvPr/>
            </p:nvSpPr>
            <p:spPr>
              <a:xfrm>
                <a:off x="3949700" y="931989"/>
                <a:ext cx="1778000" cy="79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100"/>
                  </a:lnSpc>
                  <a:tabLst>
                    <a:tab pos="520700" algn="l"/>
                  </a:tabLst>
                </a:pPr>
                <a:r>
                  <a:rPr b="1"/>
                  <a:t>Bird bones</a:t>
                </a:r>
                <a:r>
                  <a:t> preserved in a tar pit</a:t>
                </a:r>
              </a:p>
            </p:txBody>
          </p:sp>
        </p:grpSp>
        <p:sp>
          <p:nvSpPr>
            <p:cNvPr id="545" name="Shape 545"/>
            <p:cNvSpPr/>
            <p:nvPr/>
          </p:nvSpPr>
          <p:spPr>
            <a:xfrm>
              <a:off x="4191000" y="2532189"/>
              <a:ext cx="316812" cy="175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nSpc>
                  <a:spcPts val="600"/>
                </a:lnSpc>
                <a:tabLst>
                  <a:tab pos="520700" algn="l"/>
                </a:tabLst>
                <a:defRPr sz="500">
                  <a:solidFill>
                    <a:srgbClr val="000000"/>
                  </a:solidFill>
                </a:defRPr>
              </a:lvl1pPr>
            </a:lstStyle>
            <a:p>
              <a:r>
                <a:t>RA</a:t>
              </a:r>
            </a:p>
          </p:txBody>
        </p:sp>
      </p:grpSp>
      <p:grpSp>
        <p:nvGrpSpPr>
          <p:cNvPr id="551" name="Group 551"/>
          <p:cNvGrpSpPr/>
          <p:nvPr/>
        </p:nvGrpSpPr>
        <p:grpSpPr>
          <a:xfrm>
            <a:off x="7118021" y="3890097"/>
            <a:ext cx="5315284" cy="2686672"/>
            <a:chOff x="0" y="0"/>
            <a:chExt cx="5315283" cy="2686671"/>
          </a:xfrm>
        </p:grpSpPr>
        <p:grpSp>
          <p:nvGrpSpPr>
            <p:cNvPr id="549" name="Group 549"/>
            <p:cNvGrpSpPr/>
            <p:nvPr/>
          </p:nvGrpSpPr>
          <p:grpSpPr>
            <a:xfrm>
              <a:off x="0" y="-1"/>
              <a:ext cx="5315284" cy="2686673"/>
              <a:chOff x="0" y="0"/>
              <a:chExt cx="5315283" cy="2686671"/>
            </a:xfrm>
          </p:grpSpPr>
          <p:pic>
            <p:nvPicPr>
              <p:cNvPr id="547" name="ammonite 2.png"/>
              <p:cNvPicPr>
                <a:picLocks noChangeAspect="1"/>
              </p:cNvPicPr>
              <p:nvPr/>
            </p:nvPicPr>
            <p:blipFill>
              <a:blip r:embed="rId3">
                <a:extLst/>
              </a:blip>
              <a:stretch>
                <a:fillRect/>
              </a:stretch>
            </p:blipFill>
            <p:spPr>
              <a:xfrm rot="5700000">
                <a:off x="124661" y="83550"/>
                <a:ext cx="2476501" cy="2519571"/>
              </a:xfrm>
              <a:prstGeom prst="rect">
                <a:avLst/>
              </a:prstGeom>
              <a:ln w="12700" cap="flat">
                <a:noFill/>
                <a:miter lim="400000"/>
              </a:ln>
              <a:effectLst/>
            </p:spPr>
          </p:pic>
          <p:sp>
            <p:nvSpPr>
              <p:cNvPr id="548" name="Shape 548"/>
              <p:cNvSpPr/>
              <p:nvPr/>
            </p:nvSpPr>
            <p:spPr>
              <a:xfrm>
                <a:off x="2699083" y="948602"/>
                <a:ext cx="26162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100"/>
                  </a:lnSpc>
                  <a:tabLst>
                    <a:tab pos="520700" algn="l"/>
                  </a:tabLst>
                </a:pPr>
                <a:r>
                  <a:t>A layer of shell still covers the stone interior of this </a:t>
                </a:r>
                <a:r>
                  <a:rPr b="1"/>
                  <a:t>ammonite</a:t>
                </a:r>
              </a:p>
            </p:txBody>
          </p:sp>
        </p:grpSp>
        <p:sp>
          <p:nvSpPr>
            <p:cNvPr id="550" name="Shape 550"/>
            <p:cNvSpPr/>
            <p:nvPr/>
          </p:nvSpPr>
          <p:spPr>
            <a:xfrm>
              <a:off x="2432378" y="2040802"/>
              <a:ext cx="320347" cy="175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nSpc>
                  <a:spcPts val="600"/>
                </a:lnSpc>
                <a:tabLst>
                  <a:tab pos="520700" algn="l"/>
                </a:tabLst>
                <a:defRPr sz="500">
                  <a:solidFill>
                    <a:srgbClr val="000000"/>
                  </a:solidFill>
                </a:defRPr>
              </a:lvl1pPr>
            </a:lstStyle>
            <a:p>
              <a:r>
                <a:t>PO</a:t>
              </a:r>
            </a:p>
          </p:txBody>
        </p:sp>
      </p:grpSp>
      <p:grpSp>
        <p:nvGrpSpPr>
          <p:cNvPr id="556" name="Group 556"/>
          <p:cNvGrpSpPr/>
          <p:nvPr/>
        </p:nvGrpSpPr>
        <p:grpSpPr>
          <a:xfrm>
            <a:off x="8013700" y="-76200"/>
            <a:ext cx="5080000" cy="3911600"/>
            <a:chOff x="0" y="0"/>
            <a:chExt cx="5080000" cy="3911600"/>
          </a:xfrm>
        </p:grpSpPr>
        <p:grpSp>
          <p:nvGrpSpPr>
            <p:cNvPr id="554" name="Group 554"/>
            <p:cNvGrpSpPr/>
            <p:nvPr/>
          </p:nvGrpSpPr>
          <p:grpSpPr>
            <a:xfrm>
              <a:off x="0" y="0"/>
              <a:ext cx="5080000" cy="3911600"/>
              <a:chOff x="0" y="0"/>
              <a:chExt cx="5080000" cy="3911600"/>
            </a:xfrm>
          </p:grpSpPr>
          <p:pic>
            <p:nvPicPr>
              <p:cNvPr id="552" name="Fossilfish.png"/>
              <p:cNvPicPr>
                <a:picLocks noChangeAspect="1"/>
              </p:cNvPicPr>
              <p:nvPr/>
            </p:nvPicPr>
            <p:blipFill>
              <a:blip r:embed="rId4">
                <a:extLst/>
              </a:blip>
              <a:stretch>
                <a:fillRect/>
              </a:stretch>
            </p:blipFill>
            <p:spPr>
              <a:xfrm>
                <a:off x="0" y="0"/>
                <a:ext cx="5080000" cy="3911600"/>
              </a:xfrm>
              <a:prstGeom prst="rect">
                <a:avLst/>
              </a:prstGeom>
              <a:ln w="12700" cap="flat">
                <a:noFill/>
                <a:miter lim="400000"/>
              </a:ln>
              <a:effectLst/>
            </p:spPr>
          </p:pic>
          <p:sp>
            <p:nvSpPr>
              <p:cNvPr id="553" name="Shape 553"/>
              <p:cNvSpPr/>
              <p:nvPr/>
            </p:nvSpPr>
            <p:spPr>
              <a:xfrm>
                <a:off x="1016000" y="3581400"/>
                <a:ext cx="14732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b="1"/>
                </a:lvl1pPr>
              </a:lstStyle>
              <a:p>
                <a:r>
                  <a:t>Fossil fish</a:t>
                </a:r>
              </a:p>
            </p:txBody>
          </p:sp>
        </p:grpSp>
        <p:sp>
          <p:nvSpPr>
            <p:cNvPr id="555" name="Shape 555"/>
            <p:cNvSpPr/>
            <p:nvPr/>
          </p:nvSpPr>
          <p:spPr>
            <a:xfrm>
              <a:off x="3683000" y="3429000"/>
              <a:ext cx="320347" cy="175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nSpc>
                  <a:spcPts val="600"/>
                </a:lnSpc>
                <a:tabLst>
                  <a:tab pos="520700" algn="l"/>
                </a:tabLst>
                <a:defRPr sz="500">
                  <a:solidFill>
                    <a:srgbClr val="000000"/>
                  </a:solidFill>
                </a:defRPr>
              </a:lvl1pPr>
            </a:lstStyle>
            <a:p>
              <a:r>
                <a:t>PO</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5" name="Group 565"/>
          <p:cNvGrpSpPr/>
          <p:nvPr/>
        </p:nvGrpSpPr>
        <p:grpSpPr>
          <a:xfrm>
            <a:off x="6908800" y="1153978"/>
            <a:ext cx="3695703" cy="8539785"/>
            <a:chOff x="0" y="0"/>
            <a:chExt cx="3695702" cy="8539784"/>
          </a:xfrm>
        </p:grpSpPr>
        <p:pic>
          <p:nvPicPr>
            <p:cNvPr id="558" name="Rock Profile.pdf"/>
            <p:cNvPicPr>
              <a:picLocks noChangeAspect="1"/>
            </p:cNvPicPr>
            <p:nvPr/>
          </p:nvPicPr>
          <p:blipFill>
            <a:blip r:embed="rId2">
              <a:extLst/>
            </a:blip>
            <a:stretch>
              <a:fillRect/>
            </a:stretch>
          </p:blipFill>
          <p:spPr>
            <a:xfrm>
              <a:off x="0" y="0"/>
              <a:ext cx="3695703" cy="8539785"/>
            </a:xfrm>
            <a:prstGeom prst="rect">
              <a:avLst/>
            </a:prstGeom>
            <a:ln w="12700" cap="flat">
              <a:noFill/>
              <a:miter lim="400000"/>
            </a:ln>
            <a:effectLst/>
          </p:spPr>
        </p:pic>
        <p:pic>
          <p:nvPicPr>
            <p:cNvPr id="559" name="Rock profile fossils1.png"/>
            <p:cNvPicPr>
              <a:picLocks noChangeAspect="1"/>
            </p:cNvPicPr>
            <p:nvPr/>
          </p:nvPicPr>
          <p:blipFill>
            <a:blip r:embed="rId3">
              <a:extLst/>
            </a:blip>
            <a:stretch>
              <a:fillRect/>
            </a:stretch>
          </p:blipFill>
          <p:spPr>
            <a:xfrm rot="600480">
              <a:off x="1327610" y="6441271"/>
              <a:ext cx="1717196" cy="709774"/>
            </a:xfrm>
            <a:prstGeom prst="rect">
              <a:avLst/>
            </a:prstGeom>
            <a:ln w="12700" cap="flat">
              <a:noFill/>
              <a:miter lim="400000"/>
            </a:ln>
            <a:effectLst/>
          </p:spPr>
        </p:pic>
        <p:pic>
          <p:nvPicPr>
            <p:cNvPr id="560" name="Rock profile fossils2.png"/>
            <p:cNvPicPr>
              <a:picLocks noChangeAspect="1"/>
            </p:cNvPicPr>
            <p:nvPr/>
          </p:nvPicPr>
          <p:blipFill>
            <a:blip r:embed="rId4">
              <a:extLst/>
            </a:blip>
            <a:stretch>
              <a:fillRect/>
            </a:stretch>
          </p:blipFill>
          <p:spPr>
            <a:xfrm>
              <a:off x="1381221" y="1654976"/>
              <a:ext cx="1468327" cy="726823"/>
            </a:xfrm>
            <a:prstGeom prst="rect">
              <a:avLst/>
            </a:prstGeom>
            <a:ln w="12700" cap="flat">
              <a:noFill/>
              <a:miter lim="400000"/>
            </a:ln>
            <a:effectLst/>
          </p:spPr>
        </p:pic>
        <p:pic>
          <p:nvPicPr>
            <p:cNvPr id="561" name="Rock profile fossils6.png"/>
            <p:cNvPicPr>
              <a:picLocks noChangeAspect="1"/>
            </p:cNvPicPr>
            <p:nvPr/>
          </p:nvPicPr>
          <p:blipFill>
            <a:blip r:embed="rId5">
              <a:extLst/>
            </a:blip>
            <a:stretch>
              <a:fillRect/>
            </a:stretch>
          </p:blipFill>
          <p:spPr>
            <a:xfrm>
              <a:off x="1132352" y="3508113"/>
              <a:ext cx="1966065" cy="835578"/>
            </a:xfrm>
            <a:prstGeom prst="rect">
              <a:avLst/>
            </a:prstGeom>
            <a:ln w="12700" cap="flat">
              <a:noFill/>
              <a:miter lim="400000"/>
            </a:ln>
            <a:effectLst/>
          </p:spPr>
        </p:pic>
        <p:pic>
          <p:nvPicPr>
            <p:cNvPr id="562" name="Rock profile fossils7.png"/>
            <p:cNvPicPr>
              <a:picLocks noChangeAspect="1"/>
            </p:cNvPicPr>
            <p:nvPr/>
          </p:nvPicPr>
          <p:blipFill>
            <a:blip r:embed="rId6">
              <a:extLst/>
            </a:blip>
            <a:stretch>
              <a:fillRect/>
            </a:stretch>
          </p:blipFill>
          <p:spPr>
            <a:xfrm rot="16349374">
              <a:off x="1512376" y="7024237"/>
              <a:ext cx="1174663" cy="1468329"/>
            </a:xfrm>
            <a:prstGeom prst="rect">
              <a:avLst/>
            </a:prstGeom>
            <a:ln w="12700" cap="flat">
              <a:noFill/>
              <a:miter lim="400000"/>
            </a:ln>
            <a:effectLst/>
          </p:spPr>
        </p:pic>
        <p:pic>
          <p:nvPicPr>
            <p:cNvPr id="563" name="Rock profile fossils8.png"/>
            <p:cNvPicPr>
              <a:picLocks noChangeAspect="1"/>
            </p:cNvPicPr>
            <p:nvPr/>
          </p:nvPicPr>
          <p:blipFill>
            <a:blip r:embed="rId7">
              <a:extLst/>
            </a:blip>
            <a:stretch>
              <a:fillRect/>
            </a:stretch>
          </p:blipFill>
          <p:spPr>
            <a:xfrm>
              <a:off x="1841628" y="2426220"/>
              <a:ext cx="1207015" cy="796630"/>
            </a:xfrm>
            <a:prstGeom prst="rect">
              <a:avLst/>
            </a:prstGeom>
            <a:ln w="12700" cap="flat">
              <a:noFill/>
              <a:miter lim="400000"/>
            </a:ln>
            <a:effectLst/>
          </p:spPr>
        </p:pic>
        <p:pic>
          <p:nvPicPr>
            <p:cNvPr id="564" name="Rock profile fossils9.png"/>
            <p:cNvPicPr>
              <a:picLocks noChangeAspect="1"/>
            </p:cNvPicPr>
            <p:nvPr/>
          </p:nvPicPr>
          <p:blipFill>
            <a:blip r:embed="rId8">
              <a:extLst/>
            </a:blip>
            <a:stretch>
              <a:fillRect/>
            </a:stretch>
          </p:blipFill>
          <p:spPr>
            <a:xfrm rot="19226418">
              <a:off x="2040723" y="4429859"/>
              <a:ext cx="885062" cy="1256788"/>
            </a:xfrm>
            <a:prstGeom prst="rect">
              <a:avLst/>
            </a:prstGeom>
            <a:ln w="12700" cap="flat">
              <a:noFill/>
              <a:miter lim="400000"/>
            </a:ln>
            <a:effectLst/>
          </p:spPr>
        </p:pic>
      </p:grpSp>
      <p:sp>
        <p:nvSpPr>
          <p:cNvPr id="566" name="Shape 566"/>
          <p:cNvSpPr>
            <a:spLocks noGrp="1"/>
          </p:cNvSpPr>
          <p:nvPr>
            <p:ph type="title"/>
          </p:nvPr>
        </p:nvSpPr>
        <p:spPr>
          <a:prstGeom prst="rect">
            <a:avLst/>
          </a:prstGeom>
        </p:spPr>
        <p:txBody>
          <a:bodyPr/>
          <a:lstStyle>
            <a:lvl1pPr>
              <a:tabLst>
                <a:tab pos="952500" algn="l"/>
              </a:tabLst>
            </a:lvl1pPr>
          </a:lstStyle>
          <a:p>
            <a:r>
              <a:t>Fossils in a Rock Profile</a:t>
            </a:r>
          </a:p>
        </p:txBody>
      </p:sp>
      <p:sp>
        <p:nvSpPr>
          <p:cNvPr id="567" name="Shape 567"/>
          <p:cNvSpPr>
            <a:spLocks noGrp="1"/>
          </p:cNvSpPr>
          <p:nvPr>
            <p:ph type="body" sz="quarter" idx="1"/>
          </p:nvPr>
        </p:nvSpPr>
        <p:spPr>
          <a:xfrm>
            <a:off x="368300" y="1790700"/>
            <a:ext cx="5109568" cy="4603800"/>
          </a:xfrm>
          <a:prstGeom prst="rect">
            <a:avLst/>
          </a:prstGeom>
        </p:spPr>
        <p:txBody>
          <a:bodyPr/>
          <a:lstStyle/>
          <a:p>
            <a:pPr marL="345600" indent="-345600">
              <a:tabLst>
                <a:tab pos="1016000" algn="l"/>
              </a:tabLst>
            </a:pPr>
            <a:r>
              <a:t>Layers of sedimentary rock are arranged in the order in which they were deposited, with the most recent layers nearer the surface.</a:t>
            </a:r>
          </a:p>
          <a:p>
            <a:pPr marL="680045" lvl="1" indent="-320000">
              <a:tabLst>
                <a:tab pos="1485900" algn="l"/>
              </a:tabLst>
            </a:pPr>
            <a:r>
              <a:t>Sedimentary layers can be disturbed by subsequent tectonic activity.</a:t>
            </a:r>
          </a:p>
          <a:p>
            <a:pPr marL="345600" indent="-345600">
              <a:tabLst>
                <a:tab pos="1016000" algn="l"/>
              </a:tabLst>
            </a:pPr>
            <a:r>
              <a:t>The interpretation of rock layers containing fossils allows us to arrange the fossils in chronological order (order of occurrence), but does not give their absolute date.</a:t>
            </a:r>
          </a:p>
        </p:txBody>
      </p:sp>
      <p:sp>
        <p:nvSpPr>
          <p:cNvPr id="568" name="Shape 568"/>
          <p:cNvSpPr/>
          <p:nvPr/>
        </p:nvSpPr>
        <p:spPr>
          <a:xfrm>
            <a:off x="10731500" y="8432800"/>
            <a:ext cx="21209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Only primitive fossils are found in older sediments</a:t>
            </a:r>
          </a:p>
        </p:txBody>
      </p:sp>
      <p:sp>
        <p:nvSpPr>
          <p:cNvPr id="569" name="Shape 569"/>
          <p:cNvSpPr/>
          <p:nvPr/>
        </p:nvSpPr>
        <p:spPr>
          <a:xfrm>
            <a:off x="10706100" y="6616700"/>
            <a:ext cx="19304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New fossil types mark changes in environment</a:t>
            </a:r>
          </a:p>
        </p:txBody>
      </p:sp>
      <p:sp>
        <p:nvSpPr>
          <p:cNvPr id="570" name="Shape 570"/>
          <p:cNvSpPr/>
          <p:nvPr/>
        </p:nvSpPr>
        <p:spPr>
          <a:xfrm>
            <a:off x="10718800" y="4025900"/>
            <a:ext cx="1511300"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Fossil types differ in each sedimentary rock layer</a:t>
            </a:r>
          </a:p>
        </p:txBody>
      </p:sp>
      <p:sp>
        <p:nvSpPr>
          <p:cNvPr id="571" name="Shape 571"/>
          <p:cNvSpPr/>
          <p:nvPr/>
        </p:nvSpPr>
        <p:spPr>
          <a:xfrm>
            <a:off x="10731500" y="3162300"/>
            <a:ext cx="17272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Numerous extinct species</a:t>
            </a:r>
          </a:p>
        </p:txBody>
      </p:sp>
      <p:sp>
        <p:nvSpPr>
          <p:cNvPr id="572" name="Shape 572"/>
          <p:cNvSpPr/>
          <p:nvPr/>
        </p:nvSpPr>
        <p:spPr>
          <a:xfrm>
            <a:off x="10782300" y="1409700"/>
            <a:ext cx="20193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Recent fossils are found in recent sediments</a:t>
            </a:r>
          </a:p>
        </p:txBody>
      </p:sp>
      <p:sp>
        <p:nvSpPr>
          <p:cNvPr id="573" name="Shape 573"/>
          <p:cNvSpPr/>
          <p:nvPr/>
        </p:nvSpPr>
        <p:spPr>
          <a:xfrm>
            <a:off x="5740400" y="2032000"/>
            <a:ext cx="15367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000000"/>
                </a:solidFill>
              </a:defRPr>
            </a:lvl1pPr>
          </a:lstStyle>
          <a:p>
            <a:pPr>
              <a:defRPr b="0"/>
            </a:pPr>
            <a:r>
              <a:rPr b="1"/>
              <a:t>Youngest sediments</a:t>
            </a:r>
          </a:p>
        </p:txBody>
      </p:sp>
      <p:sp>
        <p:nvSpPr>
          <p:cNvPr id="574" name="Shape 574"/>
          <p:cNvSpPr/>
          <p:nvPr/>
        </p:nvSpPr>
        <p:spPr>
          <a:xfrm>
            <a:off x="5803900" y="8229600"/>
            <a:ext cx="13462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000000"/>
                </a:solidFill>
              </a:defRPr>
            </a:lvl1pPr>
          </a:lstStyle>
          <a:p>
            <a:pPr>
              <a:defRPr b="0"/>
            </a:pPr>
            <a:r>
              <a:rPr b="1"/>
              <a:t>Oldest sediments</a:t>
            </a:r>
          </a:p>
        </p:txBody>
      </p:sp>
      <p:sp>
        <p:nvSpPr>
          <p:cNvPr id="575" name="Shape 575"/>
          <p:cNvSpPr/>
          <p:nvPr/>
        </p:nvSpPr>
        <p:spPr>
          <a:xfrm flipH="1">
            <a:off x="6540499" y="2641600"/>
            <a:ext cx="1" cy="5389459"/>
          </a:xfrm>
          <a:prstGeom prst="line">
            <a:avLst/>
          </a:prstGeom>
          <a:ln w="1270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6" name="Shape 576"/>
          <p:cNvSpPr/>
          <p:nvPr/>
        </p:nvSpPr>
        <p:spPr>
          <a:xfrm>
            <a:off x="9859433" y="1697566"/>
            <a:ext cx="897467" cy="128"/>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7" name="Shape 577"/>
          <p:cNvSpPr/>
          <p:nvPr/>
        </p:nvSpPr>
        <p:spPr>
          <a:xfrm flipV="1">
            <a:off x="9821333" y="3470275"/>
            <a:ext cx="919692" cy="280459"/>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8" name="Shape 578"/>
          <p:cNvSpPr/>
          <p:nvPr/>
        </p:nvSpPr>
        <p:spPr>
          <a:xfrm>
            <a:off x="9872133" y="4144433"/>
            <a:ext cx="829734" cy="23706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9" name="Shape 579"/>
          <p:cNvSpPr/>
          <p:nvPr/>
        </p:nvSpPr>
        <p:spPr>
          <a:xfrm flipV="1">
            <a:off x="10040619" y="4381500"/>
            <a:ext cx="655956" cy="43688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80" name="Shape 580"/>
          <p:cNvSpPr/>
          <p:nvPr/>
        </p:nvSpPr>
        <p:spPr>
          <a:xfrm>
            <a:off x="10117666" y="6333066"/>
            <a:ext cx="550334" cy="537634"/>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81" name="Shape 581"/>
          <p:cNvSpPr/>
          <p:nvPr/>
        </p:nvSpPr>
        <p:spPr>
          <a:xfrm flipV="1">
            <a:off x="9776459" y="6858000"/>
            <a:ext cx="891541" cy="83312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82" name="Shape 582"/>
          <p:cNvSpPr/>
          <p:nvPr/>
        </p:nvSpPr>
        <p:spPr>
          <a:xfrm>
            <a:off x="9400295" y="8864600"/>
            <a:ext cx="1318505"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83" name="Shape 583"/>
          <p:cNvSpPr/>
          <p:nvPr/>
        </p:nvSpPr>
        <p:spPr>
          <a:xfrm>
            <a:off x="9654540" y="3131820"/>
            <a:ext cx="1089660" cy="338455"/>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6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5" name="Continental Drift OHT paleC.pdf"/>
          <p:cNvPicPr>
            <a:picLocks noChangeAspect="1"/>
          </p:cNvPicPr>
          <p:nvPr/>
        </p:nvPicPr>
        <p:blipFill>
          <a:blip r:embed="rId2">
            <a:extLst/>
          </a:blip>
          <a:stretch>
            <a:fillRect/>
          </a:stretch>
        </p:blipFill>
        <p:spPr>
          <a:xfrm>
            <a:off x="4902200" y="4203700"/>
            <a:ext cx="3505200" cy="2298700"/>
          </a:xfrm>
          <a:prstGeom prst="rect">
            <a:avLst/>
          </a:prstGeom>
          <a:ln w="25400">
            <a:miter lim="400000"/>
          </a:ln>
        </p:spPr>
      </p:pic>
      <p:sp>
        <p:nvSpPr>
          <p:cNvPr id="586" name="Shape 586"/>
          <p:cNvSpPr/>
          <p:nvPr/>
        </p:nvSpPr>
        <p:spPr>
          <a:xfrm>
            <a:off x="8851900" y="4038600"/>
            <a:ext cx="3987800" cy="444500"/>
          </a:xfrm>
          <a:prstGeom prst="rect">
            <a:avLst/>
          </a:prstGeom>
          <a:solidFill>
            <a:srgbClr val="006994"/>
          </a:solidFill>
          <a:ln w="12700">
            <a:miter lim="400000"/>
          </a:ln>
        </p:spPr>
        <p:txBody>
          <a:bodyPr lIns="38100" tIns="38100" rIns="38100" bIns="38100" anchor="ctr"/>
          <a:lstStyle/>
          <a:p>
            <a:pPr>
              <a:lnSpc>
                <a:spcPts val="2400"/>
              </a:lnSpc>
              <a:tabLst>
                <a:tab pos="520700" algn="l"/>
              </a:tabLst>
              <a:defRPr sz="2000">
                <a:solidFill>
                  <a:srgbClr val="000000"/>
                </a:solidFill>
              </a:defRPr>
            </a:pPr>
            <a:endParaRPr/>
          </a:p>
        </p:txBody>
      </p:sp>
      <p:sp>
        <p:nvSpPr>
          <p:cNvPr id="587" name="Shape 587"/>
          <p:cNvSpPr/>
          <p:nvPr/>
        </p:nvSpPr>
        <p:spPr>
          <a:xfrm>
            <a:off x="8978900" y="4089400"/>
            <a:ext cx="3667473" cy="342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FFFFFF"/>
                </a:solidFill>
              </a:defRPr>
            </a:lvl1pPr>
          </a:lstStyle>
          <a:p>
            <a:r>
              <a:t>Palaeocene – Mid Eocene</a:t>
            </a:r>
          </a:p>
        </p:txBody>
      </p:sp>
      <p:sp>
        <p:nvSpPr>
          <p:cNvPr id="588" name="Shape 588"/>
          <p:cNvSpPr/>
          <p:nvPr/>
        </p:nvSpPr>
        <p:spPr>
          <a:xfrm>
            <a:off x="8851900" y="6819900"/>
            <a:ext cx="3987800" cy="444500"/>
          </a:xfrm>
          <a:prstGeom prst="rect">
            <a:avLst/>
          </a:prstGeom>
          <a:solidFill>
            <a:srgbClr val="006994"/>
          </a:solidFill>
          <a:ln w="12700">
            <a:miter lim="400000"/>
          </a:ln>
        </p:spPr>
        <p:txBody>
          <a:bodyPr lIns="38100" tIns="38100" rIns="38100" bIns="38100" anchor="ctr"/>
          <a:lstStyle/>
          <a:p>
            <a:pPr>
              <a:lnSpc>
                <a:spcPts val="2400"/>
              </a:lnSpc>
              <a:tabLst>
                <a:tab pos="520700" algn="l"/>
              </a:tabLst>
              <a:defRPr sz="2000">
                <a:solidFill>
                  <a:srgbClr val="000000"/>
                </a:solidFill>
              </a:defRPr>
            </a:pPr>
            <a:endParaRPr/>
          </a:p>
        </p:txBody>
      </p:sp>
      <p:sp>
        <p:nvSpPr>
          <p:cNvPr id="589" name="Shape 589"/>
          <p:cNvSpPr/>
          <p:nvPr/>
        </p:nvSpPr>
        <p:spPr>
          <a:xfrm>
            <a:off x="8851900" y="1397000"/>
            <a:ext cx="3987800" cy="444500"/>
          </a:xfrm>
          <a:prstGeom prst="rect">
            <a:avLst/>
          </a:prstGeom>
          <a:solidFill>
            <a:srgbClr val="006994"/>
          </a:solidFill>
          <a:ln w="12700">
            <a:miter lim="400000"/>
          </a:ln>
        </p:spPr>
        <p:txBody>
          <a:bodyPr lIns="38100" tIns="38100" rIns="38100" bIns="38100" anchor="ctr"/>
          <a:lstStyle/>
          <a:p>
            <a:pPr>
              <a:lnSpc>
                <a:spcPts val="2400"/>
              </a:lnSpc>
              <a:tabLst>
                <a:tab pos="520700" algn="l"/>
              </a:tabLst>
              <a:defRPr sz="2000">
                <a:solidFill>
                  <a:srgbClr val="000000"/>
                </a:solidFill>
              </a:defRPr>
            </a:pPr>
            <a:endParaRPr/>
          </a:p>
        </p:txBody>
      </p:sp>
      <p:sp>
        <p:nvSpPr>
          <p:cNvPr id="590" name="Shape 590"/>
          <p:cNvSpPr>
            <a:spLocks noGrp="1"/>
          </p:cNvSpPr>
          <p:nvPr>
            <p:ph type="title"/>
          </p:nvPr>
        </p:nvSpPr>
        <p:spPr>
          <a:prstGeom prst="rect">
            <a:avLst/>
          </a:prstGeom>
        </p:spPr>
        <p:txBody>
          <a:bodyPr/>
          <a:lstStyle>
            <a:lvl1pPr>
              <a:tabLst>
                <a:tab pos="952500" algn="l"/>
              </a:tabLst>
            </a:lvl1pPr>
          </a:lstStyle>
          <a:p>
            <a:r>
              <a:t>Continental Drift 1</a:t>
            </a:r>
          </a:p>
        </p:txBody>
      </p:sp>
      <p:sp>
        <p:nvSpPr>
          <p:cNvPr id="591" name="Shape 591"/>
          <p:cNvSpPr>
            <a:spLocks noGrp="1"/>
          </p:cNvSpPr>
          <p:nvPr>
            <p:ph type="body" sz="quarter" idx="1"/>
          </p:nvPr>
        </p:nvSpPr>
        <p:spPr>
          <a:xfrm>
            <a:off x="368300" y="1790700"/>
            <a:ext cx="4165600" cy="4073178"/>
          </a:xfrm>
          <a:prstGeom prst="rect">
            <a:avLst/>
          </a:prstGeom>
        </p:spPr>
        <p:txBody>
          <a:bodyPr/>
          <a:lstStyle/>
          <a:p>
            <a:pPr marL="326571" indent="-326571">
              <a:tabLst>
                <a:tab pos="1016000" algn="l"/>
              </a:tabLst>
            </a:pPr>
            <a:r>
              <a:t>The movement of continents moved whole assemblages of plants and animals across the surface of the Earth.</a:t>
            </a:r>
          </a:p>
          <a:p>
            <a:pPr marL="326571" indent="-326571">
              <a:tabLst>
                <a:tab pos="1016000" algn="l"/>
              </a:tabLst>
            </a:pPr>
            <a:r>
              <a:t>As well as creating geographical barriers in the form of oceans, it brought new combinations of species together.</a:t>
            </a:r>
          </a:p>
        </p:txBody>
      </p:sp>
      <p:sp>
        <p:nvSpPr>
          <p:cNvPr id="592" name="Shape 592"/>
          <p:cNvSpPr/>
          <p:nvPr/>
        </p:nvSpPr>
        <p:spPr>
          <a:xfrm>
            <a:off x="9029700" y="1905000"/>
            <a:ext cx="2997200" cy="16435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defRPr sz="2000">
                <a:solidFill>
                  <a:srgbClr val="483F36"/>
                </a:solidFill>
              </a:defRPr>
            </a:pPr>
            <a:r>
              <a:rPr>
                <a:solidFill>
                  <a:srgbClr val="000000"/>
                </a:solidFill>
              </a:rPr>
              <a:t>250 million years ago</a:t>
            </a:r>
          </a:p>
          <a:p>
            <a:pPr>
              <a:lnSpc>
                <a:spcPts val="2400"/>
              </a:lnSpc>
              <a:tabLst>
                <a:tab pos="520700" algn="l"/>
              </a:tabLst>
              <a:defRPr sz="2000">
                <a:solidFill>
                  <a:srgbClr val="483F36"/>
                </a:solidFill>
              </a:defRPr>
            </a:pPr>
            <a:endParaRPr>
              <a:solidFill>
                <a:srgbClr val="000000"/>
              </a:solidFill>
            </a:endParaRPr>
          </a:p>
          <a:p>
            <a:pPr>
              <a:lnSpc>
                <a:spcPts val="21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The continents formed a single landmass; dinosaurs and mammal ancestors roamed the earth.</a:t>
            </a:r>
          </a:p>
        </p:txBody>
      </p:sp>
      <p:sp>
        <p:nvSpPr>
          <p:cNvPr id="593" name="Shape 593"/>
          <p:cNvSpPr/>
          <p:nvPr/>
        </p:nvSpPr>
        <p:spPr>
          <a:xfrm>
            <a:off x="9029700" y="4648200"/>
            <a:ext cx="3619500" cy="16435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defRPr sz="2000">
                <a:solidFill>
                  <a:srgbClr val="483F36"/>
                </a:solidFill>
              </a:defRPr>
            </a:pPr>
            <a:r>
              <a:rPr>
                <a:solidFill>
                  <a:srgbClr val="000000"/>
                </a:solidFill>
              </a:rPr>
              <a:t>65-46 million years ago</a:t>
            </a:r>
          </a:p>
          <a:p>
            <a:pPr>
              <a:lnSpc>
                <a:spcPts val="2400"/>
              </a:lnSpc>
              <a:tabLst>
                <a:tab pos="520700" algn="l"/>
              </a:tabLst>
              <a:defRPr sz="2000">
                <a:solidFill>
                  <a:srgbClr val="483F36"/>
                </a:solidFill>
              </a:defRPr>
            </a:pPr>
            <a:endParaRPr>
              <a:solidFill>
                <a:srgbClr val="000000"/>
              </a:solidFill>
            </a:endParaRPr>
          </a:p>
          <a:p>
            <a:pPr>
              <a:lnSpc>
                <a:spcPts val="21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Most continents were separated, North America and Europe joined;</a:t>
            </a:r>
          </a:p>
          <a:p>
            <a:pPr>
              <a:lnSpc>
                <a:spcPts val="21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Mammals underwent adaptive radiation into many forms.</a:t>
            </a:r>
          </a:p>
        </p:txBody>
      </p:sp>
      <p:sp>
        <p:nvSpPr>
          <p:cNvPr id="594" name="Shape 594"/>
          <p:cNvSpPr/>
          <p:nvPr/>
        </p:nvSpPr>
        <p:spPr>
          <a:xfrm>
            <a:off x="9029700" y="7480300"/>
            <a:ext cx="3327400" cy="16435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defRPr sz="2000">
                <a:solidFill>
                  <a:srgbClr val="483F36"/>
                </a:solidFill>
              </a:defRPr>
            </a:pPr>
            <a:r>
              <a:rPr>
                <a:solidFill>
                  <a:srgbClr val="000000"/>
                </a:solidFill>
              </a:rPr>
              <a:t>46-38 million years ago</a:t>
            </a:r>
          </a:p>
          <a:p>
            <a:pPr>
              <a:lnSpc>
                <a:spcPts val="2400"/>
              </a:lnSpc>
              <a:tabLst>
                <a:tab pos="520700" algn="l"/>
              </a:tabLst>
              <a:defRPr sz="2000">
                <a:solidFill>
                  <a:srgbClr val="483F36"/>
                </a:solidFill>
              </a:defRPr>
            </a:pPr>
            <a:endParaRPr>
              <a:solidFill>
                <a:srgbClr val="000000"/>
              </a:solidFill>
            </a:endParaRPr>
          </a:p>
          <a:p>
            <a:pPr>
              <a:lnSpc>
                <a:spcPts val="21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Europe split away from North America and joined Asia. India was still an island, with South America joined to Antarctica.</a:t>
            </a:r>
          </a:p>
        </p:txBody>
      </p:sp>
      <p:sp>
        <p:nvSpPr>
          <p:cNvPr id="595" name="Shape 595"/>
          <p:cNvSpPr/>
          <p:nvPr/>
        </p:nvSpPr>
        <p:spPr>
          <a:xfrm flipV="1">
            <a:off x="6807200" y="4165600"/>
            <a:ext cx="745067" cy="474134"/>
          </a:xfrm>
          <a:prstGeom prst="line">
            <a:avLst/>
          </a:prstGeom>
          <a:ln w="25400">
            <a:solidFill>
              <a:srgbClr val="006994"/>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96" name="Shape 596"/>
          <p:cNvSpPr/>
          <p:nvPr/>
        </p:nvSpPr>
        <p:spPr>
          <a:xfrm>
            <a:off x="8978900" y="1460500"/>
            <a:ext cx="2329061" cy="342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FFFFFF"/>
                </a:solidFill>
              </a:defRPr>
            </a:lvl1pPr>
          </a:lstStyle>
          <a:p>
            <a:r>
              <a:t>Late Palaeozoic </a:t>
            </a:r>
          </a:p>
        </p:txBody>
      </p:sp>
      <p:sp>
        <p:nvSpPr>
          <p:cNvPr id="597" name="Shape 597"/>
          <p:cNvSpPr/>
          <p:nvPr/>
        </p:nvSpPr>
        <p:spPr>
          <a:xfrm>
            <a:off x="8978900" y="6883400"/>
            <a:ext cx="1922612" cy="342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FFFFFF"/>
                </a:solidFill>
              </a:defRPr>
            </a:lvl1pPr>
          </a:lstStyle>
          <a:p>
            <a:r>
              <a:t>Late Eocene</a:t>
            </a:r>
          </a:p>
        </p:txBody>
      </p:sp>
      <p:sp>
        <p:nvSpPr>
          <p:cNvPr id="598" name="Shape 598"/>
          <p:cNvSpPr/>
          <p:nvPr/>
        </p:nvSpPr>
        <p:spPr>
          <a:xfrm>
            <a:off x="7000240" y="3860800"/>
            <a:ext cx="1500932"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a:lvl1pPr>
          </a:lstStyle>
          <a:p>
            <a:r>
              <a:t>Turgai Strait</a:t>
            </a:r>
          </a:p>
        </p:txBody>
      </p:sp>
      <p:pic>
        <p:nvPicPr>
          <p:cNvPr id="599" name="Continental Drift OHT paleZ.pdf"/>
          <p:cNvPicPr>
            <a:picLocks noChangeAspect="1"/>
          </p:cNvPicPr>
          <p:nvPr/>
        </p:nvPicPr>
        <p:blipFill>
          <a:blip r:embed="rId3">
            <a:extLst/>
          </a:blip>
          <a:stretch>
            <a:fillRect/>
          </a:stretch>
        </p:blipFill>
        <p:spPr>
          <a:xfrm>
            <a:off x="4902200" y="1524000"/>
            <a:ext cx="3505200" cy="2247900"/>
          </a:xfrm>
          <a:prstGeom prst="rect">
            <a:avLst/>
          </a:prstGeom>
          <a:ln w="25400">
            <a:miter lim="400000"/>
          </a:ln>
        </p:spPr>
      </p:pic>
      <p:pic>
        <p:nvPicPr>
          <p:cNvPr id="600" name="Continental Drift OHT eocen.pdf"/>
          <p:cNvPicPr>
            <a:picLocks noChangeAspect="1"/>
          </p:cNvPicPr>
          <p:nvPr/>
        </p:nvPicPr>
        <p:blipFill>
          <a:blip r:embed="rId4">
            <a:extLst/>
          </a:blip>
          <a:stretch>
            <a:fillRect/>
          </a:stretch>
        </p:blipFill>
        <p:spPr>
          <a:xfrm>
            <a:off x="5003800" y="6934200"/>
            <a:ext cx="3505200" cy="2260600"/>
          </a:xfrm>
          <a:prstGeom prst="rect">
            <a:avLst/>
          </a:prstGeom>
          <a:ln w="254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1"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Continental Drift 2.png"/>
          <p:cNvPicPr>
            <a:picLocks noChangeAspect="1"/>
          </p:cNvPicPr>
          <p:nvPr/>
        </p:nvPicPr>
        <p:blipFill>
          <a:blip r:embed="rId2">
            <a:extLst/>
          </a:blip>
          <a:stretch>
            <a:fillRect/>
          </a:stretch>
        </p:blipFill>
        <p:spPr>
          <a:xfrm>
            <a:off x="637548" y="2290068"/>
            <a:ext cx="11605824" cy="7185519"/>
          </a:xfrm>
          <a:prstGeom prst="rect">
            <a:avLst/>
          </a:prstGeom>
          <a:ln w="12700">
            <a:miter lim="400000"/>
          </a:ln>
        </p:spPr>
      </p:pic>
      <p:sp>
        <p:nvSpPr>
          <p:cNvPr id="283" name="Shape 283"/>
          <p:cNvSpPr>
            <a:spLocks noGrp="1"/>
          </p:cNvSpPr>
          <p:nvPr>
            <p:ph type="title"/>
          </p:nvPr>
        </p:nvSpPr>
        <p:spPr>
          <a:prstGeom prst="rect">
            <a:avLst/>
          </a:prstGeom>
        </p:spPr>
        <p:txBody>
          <a:bodyPr/>
          <a:lstStyle>
            <a:lvl1pPr>
              <a:tabLst>
                <a:tab pos="952500" algn="l"/>
              </a:tabLst>
            </a:lvl1pPr>
          </a:lstStyle>
          <a:p>
            <a:r>
              <a:t>Continental Drift 2</a:t>
            </a:r>
          </a:p>
        </p:txBody>
      </p:sp>
      <p:sp>
        <p:nvSpPr>
          <p:cNvPr id="284" name="Shape 284"/>
          <p:cNvSpPr>
            <a:spLocks noGrp="1"/>
          </p:cNvSpPr>
          <p:nvPr>
            <p:ph type="body" sz="quarter" idx="1"/>
          </p:nvPr>
        </p:nvSpPr>
        <p:spPr>
          <a:xfrm>
            <a:off x="435391" y="1597840"/>
            <a:ext cx="11549817" cy="756563"/>
          </a:xfrm>
          <a:prstGeom prst="rect">
            <a:avLst/>
          </a:prstGeom>
        </p:spPr>
        <p:txBody>
          <a:bodyPr/>
          <a:lstStyle/>
          <a:p>
            <a:pPr marL="381000" indent="-381000">
              <a:tabLst>
                <a:tab pos="1016000" algn="l"/>
              </a:tabLst>
            </a:pPr>
            <a:r>
              <a:t>A map of the present day world showing the evidence for how present-day lands once made up the supercontinent of </a:t>
            </a:r>
            <a:r>
              <a:rPr b="1"/>
              <a:t>Gondwana</a:t>
            </a:r>
            <a:r>
              <a:t>.</a:t>
            </a:r>
          </a:p>
        </p:txBody>
      </p:sp>
      <p:sp>
        <p:nvSpPr>
          <p:cNvPr id="285" name="Shape 285"/>
          <p:cNvSpPr/>
          <p:nvPr/>
        </p:nvSpPr>
        <p:spPr>
          <a:xfrm>
            <a:off x="7086600" y="2692400"/>
            <a:ext cx="91448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1800" b="1">
                <a:solidFill>
                  <a:srgbClr val="201B17"/>
                </a:solidFill>
              </a:defRPr>
            </a:lvl1pPr>
          </a:lstStyle>
          <a:p>
            <a:pPr>
              <a:defRPr b="0">
                <a:solidFill>
                  <a:srgbClr val="483F36"/>
                </a:solidFill>
              </a:defRPr>
            </a:pPr>
            <a:r>
              <a:rPr b="1">
                <a:solidFill>
                  <a:srgbClr val="201B17"/>
                </a:solidFill>
              </a:rPr>
              <a:t>Europe</a:t>
            </a:r>
          </a:p>
        </p:txBody>
      </p:sp>
      <p:sp>
        <p:nvSpPr>
          <p:cNvPr id="286" name="Shape 286"/>
          <p:cNvSpPr/>
          <p:nvPr/>
        </p:nvSpPr>
        <p:spPr>
          <a:xfrm>
            <a:off x="9067800" y="2692400"/>
            <a:ext cx="609873"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1800" b="1">
                <a:solidFill>
                  <a:srgbClr val="201B17"/>
                </a:solidFill>
              </a:defRPr>
            </a:lvl1pPr>
          </a:lstStyle>
          <a:p>
            <a:pPr>
              <a:defRPr b="0">
                <a:solidFill>
                  <a:srgbClr val="483F36"/>
                </a:solidFill>
              </a:defRPr>
            </a:pPr>
            <a:r>
              <a:rPr b="1">
                <a:solidFill>
                  <a:srgbClr val="201B17"/>
                </a:solidFill>
              </a:rPr>
              <a:t>Asia</a:t>
            </a:r>
          </a:p>
        </p:txBody>
      </p:sp>
      <p:sp>
        <p:nvSpPr>
          <p:cNvPr id="287" name="Shape 287"/>
          <p:cNvSpPr/>
          <p:nvPr/>
        </p:nvSpPr>
        <p:spPr>
          <a:xfrm>
            <a:off x="11150600" y="4394200"/>
            <a:ext cx="9017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sz="1800" b="1">
                <a:solidFill>
                  <a:srgbClr val="201B17"/>
                </a:solidFill>
              </a:defRPr>
            </a:lvl1pPr>
          </a:lstStyle>
          <a:p>
            <a:pPr>
              <a:defRPr b="0">
                <a:solidFill>
                  <a:srgbClr val="483F36"/>
                </a:solidFill>
              </a:defRPr>
            </a:pPr>
            <a:r>
              <a:rPr b="1">
                <a:solidFill>
                  <a:srgbClr val="201B17"/>
                </a:solidFill>
              </a:rPr>
              <a:t>New Guinea</a:t>
            </a:r>
          </a:p>
        </p:txBody>
      </p:sp>
      <p:sp>
        <p:nvSpPr>
          <p:cNvPr id="288" name="Shape 288"/>
          <p:cNvSpPr/>
          <p:nvPr/>
        </p:nvSpPr>
        <p:spPr>
          <a:xfrm>
            <a:off x="8559800" y="3898900"/>
            <a:ext cx="66043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1800" b="1">
                <a:solidFill>
                  <a:srgbClr val="201B17"/>
                </a:solidFill>
              </a:defRPr>
            </a:lvl1pPr>
          </a:lstStyle>
          <a:p>
            <a:pPr>
              <a:defRPr b="0">
                <a:solidFill>
                  <a:srgbClr val="483F36"/>
                </a:solidFill>
              </a:defRPr>
            </a:pPr>
            <a:r>
              <a:rPr b="1">
                <a:solidFill>
                  <a:srgbClr val="201B17"/>
                </a:solidFill>
              </a:rPr>
              <a:t>India</a:t>
            </a:r>
          </a:p>
        </p:txBody>
      </p:sp>
      <p:sp>
        <p:nvSpPr>
          <p:cNvPr id="289" name="Shape 289"/>
          <p:cNvSpPr/>
          <p:nvPr/>
        </p:nvSpPr>
        <p:spPr>
          <a:xfrm>
            <a:off x="7378700" y="5181600"/>
            <a:ext cx="1448483"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1800" b="1">
                <a:solidFill>
                  <a:srgbClr val="201B17"/>
                </a:solidFill>
              </a:defRPr>
            </a:lvl1pPr>
          </a:lstStyle>
          <a:p>
            <a:pPr>
              <a:defRPr b="0">
                <a:solidFill>
                  <a:srgbClr val="483F36"/>
                </a:solidFill>
              </a:defRPr>
            </a:pPr>
            <a:r>
              <a:rPr b="1">
                <a:solidFill>
                  <a:srgbClr val="201B17"/>
                </a:solidFill>
              </a:rPr>
              <a:t>Madagascar</a:t>
            </a:r>
          </a:p>
        </p:txBody>
      </p:sp>
      <p:sp>
        <p:nvSpPr>
          <p:cNvPr id="290" name="Shape 290"/>
          <p:cNvSpPr/>
          <p:nvPr/>
        </p:nvSpPr>
        <p:spPr>
          <a:xfrm>
            <a:off x="1219200" y="5651500"/>
            <a:ext cx="10668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sz="1800" b="1">
                <a:solidFill>
                  <a:srgbClr val="201B17"/>
                </a:solidFill>
              </a:defRPr>
            </a:lvl1pPr>
          </a:lstStyle>
          <a:p>
            <a:pPr>
              <a:defRPr b="0">
                <a:solidFill>
                  <a:srgbClr val="483F36"/>
                </a:solidFill>
              </a:defRPr>
            </a:pPr>
            <a:r>
              <a:rPr b="1">
                <a:solidFill>
                  <a:srgbClr val="201B17"/>
                </a:solidFill>
              </a:rPr>
              <a:t>South America</a:t>
            </a:r>
          </a:p>
        </p:txBody>
      </p:sp>
      <p:sp>
        <p:nvSpPr>
          <p:cNvPr id="291" name="Shape 291"/>
          <p:cNvSpPr/>
          <p:nvPr/>
        </p:nvSpPr>
        <p:spPr>
          <a:xfrm>
            <a:off x="8331200" y="5803900"/>
            <a:ext cx="110524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1800" b="1">
                <a:solidFill>
                  <a:srgbClr val="201B17"/>
                </a:solidFill>
              </a:defRPr>
            </a:lvl1pPr>
          </a:lstStyle>
          <a:p>
            <a:pPr>
              <a:defRPr b="0">
                <a:solidFill>
                  <a:srgbClr val="483F36"/>
                </a:solidFill>
              </a:defRPr>
            </a:pPr>
            <a:r>
              <a:rPr b="1">
                <a:solidFill>
                  <a:srgbClr val="201B17"/>
                </a:solidFill>
              </a:rPr>
              <a:t>Australia</a:t>
            </a:r>
          </a:p>
        </p:txBody>
      </p:sp>
      <p:sp>
        <p:nvSpPr>
          <p:cNvPr id="292" name="Shape 292"/>
          <p:cNvSpPr/>
          <p:nvPr/>
        </p:nvSpPr>
        <p:spPr>
          <a:xfrm>
            <a:off x="11303000" y="7099300"/>
            <a:ext cx="10160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sz="1800" b="1">
                <a:solidFill>
                  <a:srgbClr val="201B17"/>
                </a:solidFill>
              </a:defRPr>
            </a:lvl1pPr>
          </a:lstStyle>
          <a:p>
            <a:pPr>
              <a:defRPr b="0">
                <a:solidFill>
                  <a:srgbClr val="483F36"/>
                </a:solidFill>
              </a:defRPr>
            </a:pPr>
            <a:r>
              <a:rPr b="1">
                <a:solidFill>
                  <a:srgbClr val="201B17"/>
                </a:solidFill>
              </a:rPr>
              <a:t>New Zealand</a:t>
            </a:r>
          </a:p>
        </p:txBody>
      </p:sp>
      <p:sp>
        <p:nvSpPr>
          <p:cNvPr id="293" name="Shape 293"/>
          <p:cNvSpPr/>
          <p:nvPr/>
        </p:nvSpPr>
        <p:spPr>
          <a:xfrm>
            <a:off x="165100" y="9105900"/>
            <a:ext cx="124499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1800" b="1">
                <a:solidFill>
                  <a:srgbClr val="201B17"/>
                </a:solidFill>
              </a:defRPr>
            </a:lvl1pPr>
          </a:lstStyle>
          <a:p>
            <a:pPr>
              <a:defRPr b="0">
                <a:solidFill>
                  <a:srgbClr val="483F36"/>
                </a:solidFill>
              </a:defRPr>
            </a:pPr>
            <a:r>
              <a:rPr b="1">
                <a:solidFill>
                  <a:srgbClr val="201B17"/>
                </a:solidFill>
              </a:rPr>
              <a:t>Antarctica</a:t>
            </a:r>
          </a:p>
        </p:txBody>
      </p:sp>
      <p:sp>
        <p:nvSpPr>
          <p:cNvPr id="294" name="Shape 294"/>
          <p:cNvSpPr/>
          <p:nvPr/>
        </p:nvSpPr>
        <p:spPr>
          <a:xfrm>
            <a:off x="10985500" y="8674100"/>
            <a:ext cx="18161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sz="1800">
                <a:solidFill>
                  <a:srgbClr val="201B17"/>
                </a:solidFill>
              </a:defRPr>
            </a:lvl1pPr>
          </a:lstStyle>
          <a:p>
            <a:pPr>
              <a:defRPr>
                <a:solidFill>
                  <a:srgbClr val="483F36"/>
                </a:solidFill>
              </a:defRPr>
            </a:pPr>
            <a:r>
              <a:rPr>
                <a:solidFill>
                  <a:srgbClr val="201B17"/>
                </a:solidFill>
              </a:rPr>
              <a:t>Late Mesozoic (160-70 mya)</a:t>
            </a:r>
          </a:p>
        </p:txBody>
      </p:sp>
      <p:sp>
        <p:nvSpPr>
          <p:cNvPr id="295" name="Shape 295"/>
          <p:cNvSpPr/>
          <p:nvPr/>
        </p:nvSpPr>
        <p:spPr>
          <a:xfrm>
            <a:off x="8877300" y="8674100"/>
            <a:ext cx="22352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sz="1800">
                <a:solidFill>
                  <a:srgbClr val="201B17"/>
                </a:solidFill>
              </a:defRPr>
            </a:lvl1pPr>
          </a:lstStyle>
          <a:p>
            <a:pPr>
              <a:defRPr>
                <a:solidFill>
                  <a:srgbClr val="483F36"/>
                </a:solidFill>
              </a:defRPr>
            </a:pPr>
            <a:r>
              <a:rPr>
                <a:solidFill>
                  <a:srgbClr val="201B17"/>
                </a:solidFill>
              </a:rPr>
              <a:t>Paleozoic-Mesozoic (350-160 mya)</a:t>
            </a:r>
          </a:p>
        </p:txBody>
      </p:sp>
      <p:sp>
        <p:nvSpPr>
          <p:cNvPr id="296" name="Shape 296"/>
          <p:cNvSpPr/>
          <p:nvPr/>
        </p:nvSpPr>
        <p:spPr>
          <a:xfrm>
            <a:off x="7023100" y="8674100"/>
            <a:ext cx="18923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sz="1800">
                <a:solidFill>
                  <a:srgbClr val="201B17"/>
                </a:solidFill>
              </a:defRPr>
            </a:lvl1pPr>
          </a:lstStyle>
          <a:p>
            <a:pPr>
              <a:defRPr>
                <a:solidFill>
                  <a:srgbClr val="483F36"/>
                </a:solidFill>
              </a:defRPr>
            </a:pPr>
            <a:r>
              <a:rPr>
                <a:solidFill>
                  <a:srgbClr val="201B17"/>
                </a:solidFill>
              </a:rPr>
              <a:t>Early Paleozoic (570-350 mya)</a:t>
            </a:r>
          </a:p>
        </p:txBody>
      </p:sp>
      <p:sp>
        <p:nvSpPr>
          <p:cNvPr id="297" name="Shape 297"/>
          <p:cNvSpPr/>
          <p:nvPr/>
        </p:nvSpPr>
        <p:spPr>
          <a:xfrm>
            <a:off x="5346700" y="8674100"/>
            <a:ext cx="17272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sz="1800">
                <a:solidFill>
                  <a:srgbClr val="201B17"/>
                </a:solidFill>
              </a:defRPr>
            </a:lvl1pPr>
          </a:lstStyle>
          <a:p>
            <a:pPr>
              <a:defRPr>
                <a:solidFill>
                  <a:srgbClr val="483F36"/>
                </a:solidFill>
              </a:defRPr>
            </a:pPr>
            <a:r>
              <a:rPr>
                <a:solidFill>
                  <a:srgbClr val="201B17"/>
                </a:solidFill>
              </a:rPr>
              <a:t>Precambrian (650-570 mya)</a:t>
            </a:r>
          </a:p>
        </p:txBody>
      </p:sp>
      <p:sp>
        <p:nvSpPr>
          <p:cNvPr id="298" name="Shape 298"/>
          <p:cNvSpPr/>
          <p:nvPr/>
        </p:nvSpPr>
        <p:spPr>
          <a:xfrm>
            <a:off x="3352800" y="8674100"/>
            <a:ext cx="19812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sz="1800">
                <a:solidFill>
                  <a:srgbClr val="201B17"/>
                </a:solidFill>
              </a:defRPr>
            </a:lvl1pPr>
          </a:lstStyle>
          <a:p>
            <a:pPr>
              <a:defRPr>
                <a:solidFill>
                  <a:srgbClr val="483F36"/>
                </a:solidFill>
              </a:defRPr>
            </a:pPr>
            <a:r>
              <a:rPr>
                <a:solidFill>
                  <a:srgbClr val="201B17"/>
                </a:solidFill>
              </a:rPr>
              <a:t>Old Precambrian (&gt; 650 mya)</a:t>
            </a:r>
          </a:p>
        </p:txBody>
      </p:sp>
      <p:sp>
        <p:nvSpPr>
          <p:cNvPr id="299" name="Shape 299"/>
          <p:cNvSpPr/>
          <p:nvPr/>
        </p:nvSpPr>
        <p:spPr>
          <a:xfrm>
            <a:off x="5676900" y="3683000"/>
            <a:ext cx="77496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1800" b="1">
                <a:solidFill>
                  <a:srgbClr val="201B17"/>
                </a:solidFill>
              </a:defRPr>
            </a:lvl1pPr>
          </a:lstStyle>
          <a:p>
            <a:pPr>
              <a:defRPr>
                <a:solidFill>
                  <a:srgbClr val="483F36"/>
                </a:solidFill>
              </a:defRPr>
            </a:pPr>
            <a:r>
              <a:rPr>
                <a:solidFill>
                  <a:srgbClr val="201B17"/>
                </a:solidFill>
              </a:rPr>
              <a:t>Africa</a:t>
            </a:r>
          </a:p>
        </p:txBody>
      </p:sp>
      <p:sp>
        <p:nvSpPr>
          <p:cNvPr id="300" name="Shape 300"/>
          <p:cNvSpPr/>
          <p:nvPr/>
        </p:nvSpPr>
        <p:spPr>
          <a:xfrm>
            <a:off x="3911600" y="8039100"/>
            <a:ext cx="850900" cy="444500"/>
          </a:xfrm>
          <a:prstGeom prst="rect">
            <a:avLst/>
          </a:prstGeom>
          <a:solidFill>
            <a:srgbClr val="13781C"/>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1" name="Shape 301"/>
          <p:cNvSpPr/>
          <p:nvPr/>
        </p:nvSpPr>
        <p:spPr>
          <a:xfrm>
            <a:off x="5778500" y="8039100"/>
            <a:ext cx="850900" cy="444500"/>
          </a:xfrm>
          <a:prstGeom prst="rect">
            <a:avLst/>
          </a:prstGeom>
          <a:solidFill>
            <a:srgbClr val="D3D60D"/>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2" name="Shape 302"/>
          <p:cNvSpPr/>
          <p:nvPr/>
        </p:nvSpPr>
        <p:spPr>
          <a:xfrm>
            <a:off x="7645400" y="8039100"/>
            <a:ext cx="850900" cy="444500"/>
          </a:xfrm>
          <a:prstGeom prst="rect">
            <a:avLst/>
          </a:prstGeom>
          <a:solidFill>
            <a:srgbClr val="B0D9FE"/>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3" name="Shape 303"/>
          <p:cNvSpPr/>
          <p:nvPr/>
        </p:nvSpPr>
        <p:spPr>
          <a:xfrm>
            <a:off x="9563100" y="8039100"/>
            <a:ext cx="850900" cy="444500"/>
          </a:xfrm>
          <a:prstGeom prst="rect">
            <a:avLst/>
          </a:prstGeom>
          <a:solidFill>
            <a:srgbClr val="D01F00"/>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4" name="Shape 304"/>
          <p:cNvSpPr/>
          <p:nvPr/>
        </p:nvSpPr>
        <p:spPr>
          <a:xfrm>
            <a:off x="11468100" y="8039100"/>
            <a:ext cx="850900" cy="444500"/>
          </a:xfrm>
          <a:prstGeom prst="rect">
            <a:avLst/>
          </a:prstGeom>
          <a:solidFill>
            <a:srgbClr val="20457D"/>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307" name="Group 307"/>
          <p:cNvGrpSpPr/>
          <p:nvPr/>
        </p:nvGrpSpPr>
        <p:grpSpPr>
          <a:xfrm>
            <a:off x="3756501" y="7454900"/>
            <a:ext cx="3737591" cy="280869"/>
            <a:chOff x="62071" y="0"/>
            <a:chExt cx="3737590" cy="280868"/>
          </a:xfrm>
        </p:grpSpPr>
        <p:sp>
          <p:nvSpPr>
            <p:cNvPr id="305" name="Shape 305"/>
            <p:cNvSpPr/>
            <p:nvPr/>
          </p:nvSpPr>
          <p:spPr>
            <a:xfrm>
              <a:off x="941070" y="0"/>
              <a:ext cx="2858592"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tabLst>
                  <a:tab pos="520700" algn="l"/>
                </a:tabLst>
                <a:defRPr sz="1800">
                  <a:solidFill>
                    <a:srgbClr val="483F36"/>
                  </a:solidFill>
                </a:defRPr>
              </a:pPr>
              <a:r>
                <a:rPr>
                  <a:solidFill>
                    <a:srgbClr val="201B17"/>
                  </a:solidFill>
                </a:rPr>
                <a:t>Distribution of </a:t>
              </a:r>
              <a:r>
                <a:rPr i="1">
                  <a:solidFill>
                    <a:srgbClr val="201B17"/>
                  </a:solidFill>
                </a:rPr>
                <a:t>Glossopteris</a:t>
              </a:r>
            </a:p>
          </p:txBody>
        </p:sp>
        <p:pic>
          <p:nvPicPr>
            <p:cNvPr id="306" name="Continental Drift 2 glosso.png"/>
            <p:cNvPicPr>
              <a:picLocks noChangeAspect="1"/>
            </p:cNvPicPr>
            <p:nvPr/>
          </p:nvPicPr>
          <p:blipFill>
            <a:blip r:embed="rId3">
              <a:extLst/>
            </a:blip>
            <a:stretch>
              <a:fillRect/>
            </a:stretch>
          </p:blipFill>
          <p:spPr>
            <a:xfrm>
              <a:off x="62071" y="47425"/>
              <a:ext cx="768655" cy="233444"/>
            </a:xfrm>
            <a:prstGeom prst="rect">
              <a:avLst/>
            </a:prstGeom>
            <a:ln w="12700" cap="flat">
              <a:noFill/>
              <a:miter lim="400000"/>
            </a:ln>
            <a:effectLst/>
          </p:spPr>
        </p:pic>
      </p:grpSp>
      <p:sp>
        <p:nvSpPr>
          <p:cNvPr id="308" name="Shape 308"/>
          <p:cNvSpPr/>
          <p:nvPr/>
        </p:nvSpPr>
        <p:spPr>
          <a:xfrm>
            <a:off x="787400" y="2692400"/>
            <a:ext cx="169371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1800" b="1">
                <a:solidFill>
                  <a:srgbClr val="201B17"/>
                </a:solidFill>
              </a:defRPr>
            </a:lvl1pPr>
          </a:lstStyle>
          <a:p>
            <a:pPr>
              <a:defRPr b="0">
                <a:solidFill>
                  <a:srgbClr val="483F36"/>
                </a:solidFill>
              </a:defRPr>
            </a:pPr>
            <a:r>
              <a:rPr b="1">
                <a:solidFill>
                  <a:srgbClr val="201B17"/>
                </a:solidFill>
              </a:rPr>
              <a:t>North America</a:t>
            </a:r>
          </a:p>
        </p:txBody>
      </p:sp>
      <p:grpSp>
        <p:nvGrpSpPr>
          <p:cNvPr id="316" name="Group 316"/>
          <p:cNvGrpSpPr/>
          <p:nvPr/>
        </p:nvGrpSpPr>
        <p:grpSpPr>
          <a:xfrm>
            <a:off x="2331533" y="3032169"/>
            <a:ext cx="8512653" cy="5354672"/>
            <a:chOff x="0" y="0"/>
            <a:chExt cx="8512652" cy="5354671"/>
          </a:xfrm>
        </p:grpSpPr>
        <p:sp>
          <p:nvSpPr>
            <p:cNvPr id="309" name="Shape 309"/>
            <p:cNvSpPr/>
            <p:nvPr/>
          </p:nvSpPr>
          <p:spPr>
            <a:xfrm>
              <a:off x="2278566" y="3775030"/>
              <a:ext cx="5133653"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520700" algn="l"/>
                </a:tabLst>
                <a:defRPr sz="1800">
                  <a:solidFill>
                    <a:srgbClr val="201B17"/>
                  </a:solidFill>
                </a:defRPr>
              </a:lvl1pPr>
            </a:lstStyle>
            <a:p>
              <a:pPr>
                <a:defRPr>
                  <a:solidFill>
                    <a:srgbClr val="483F36"/>
                  </a:solidFill>
                </a:defRPr>
              </a:pPr>
              <a:r>
                <a:rPr>
                  <a:solidFill>
                    <a:srgbClr val="201B17"/>
                  </a:solidFill>
                </a:rPr>
                <a:t>Geomagnetic pole direction 150 million years ago</a:t>
              </a:r>
            </a:p>
          </p:txBody>
        </p:sp>
        <p:pic>
          <p:nvPicPr>
            <p:cNvPr id="310" name="Continental Drift 2 pole di.png"/>
            <p:cNvPicPr>
              <a:picLocks noChangeAspect="1"/>
            </p:cNvPicPr>
            <p:nvPr/>
          </p:nvPicPr>
          <p:blipFill>
            <a:blip r:embed="rId4">
              <a:extLst/>
            </a:blip>
            <a:stretch>
              <a:fillRect/>
            </a:stretch>
          </p:blipFill>
          <p:spPr>
            <a:xfrm rot="18709841">
              <a:off x="7908833" y="2323668"/>
              <a:ext cx="508236" cy="483742"/>
            </a:xfrm>
            <a:prstGeom prst="rect">
              <a:avLst/>
            </a:prstGeom>
            <a:ln w="12700" cap="flat">
              <a:noFill/>
              <a:miter lim="400000"/>
            </a:ln>
            <a:effectLst/>
          </p:spPr>
        </p:pic>
        <p:pic>
          <p:nvPicPr>
            <p:cNvPr id="311" name="Continental Drift 2 pole di.png"/>
            <p:cNvPicPr>
              <a:picLocks noChangeAspect="1"/>
            </p:cNvPicPr>
            <p:nvPr/>
          </p:nvPicPr>
          <p:blipFill>
            <a:blip r:embed="rId4">
              <a:extLst/>
            </a:blip>
            <a:stretch>
              <a:fillRect/>
            </a:stretch>
          </p:blipFill>
          <p:spPr>
            <a:xfrm rot="18709841">
              <a:off x="5663473" y="108788"/>
              <a:ext cx="508236" cy="483742"/>
            </a:xfrm>
            <a:prstGeom prst="rect">
              <a:avLst/>
            </a:prstGeom>
            <a:ln w="12700" cap="flat">
              <a:noFill/>
              <a:miter lim="400000"/>
            </a:ln>
            <a:effectLst/>
          </p:spPr>
        </p:pic>
        <p:pic>
          <p:nvPicPr>
            <p:cNvPr id="312" name="Continental Drift 2 pole di.png"/>
            <p:cNvPicPr>
              <a:picLocks noChangeAspect="1"/>
            </p:cNvPicPr>
            <p:nvPr/>
          </p:nvPicPr>
          <p:blipFill>
            <a:blip r:embed="rId4">
              <a:extLst/>
            </a:blip>
            <a:stretch>
              <a:fillRect/>
            </a:stretch>
          </p:blipFill>
          <p:spPr>
            <a:xfrm rot="67786">
              <a:off x="3672113" y="1033347"/>
              <a:ext cx="508236" cy="483743"/>
            </a:xfrm>
            <a:prstGeom prst="rect">
              <a:avLst/>
            </a:prstGeom>
            <a:ln w="12700" cap="flat">
              <a:noFill/>
              <a:miter lim="400000"/>
            </a:ln>
            <a:effectLst/>
          </p:spPr>
        </p:pic>
        <p:pic>
          <p:nvPicPr>
            <p:cNvPr id="313" name="Continental Drift 2 pole di.png"/>
            <p:cNvPicPr>
              <a:picLocks noChangeAspect="1"/>
            </p:cNvPicPr>
            <p:nvPr/>
          </p:nvPicPr>
          <p:blipFill>
            <a:blip r:embed="rId4">
              <a:extLst/>
            </a:blip>
            <a:stretch>
              <a:fillRect/>
            </a:stretch>
          </p:blipFill>
          <p:spPr>
            <a:xfrm rot="67786">
              <a:off x="85633" y="1388947"/>
              <a:ext cx="508236" cy="483743"/>
            </a:xfrm>
            <a:prstGeom prst="rect">
              <a:avLst/>
            </a:prstGeom>
            <a:ln w="12700" cap="flat">
              <a:noFill/>
              <a:miter lim="400000"/>
            </a:ln>
            <a:effectLst/>
          </p:spPr>
        </p:pic>
        <p:pic>
          <p:nvPicPr>
            <p:cNvPr id="314" name="Continental Drift 2 pole di.png"/>
            <p:cNvPicPr>
              <a:picLocks noChangeAspect="1"/>
            </p:cNvPicPr>
            <p:nvPr/>
          </p:nvPicPr>
          <p:blipFill>
            <a:blip r:embed="rId4">
              <a:extLst/>
            </a:blip>
            <a:stretch>
              <a:fillRect/>
            </a:stretch>
          </p:blipFill>
          <p:spPr>
            <a:xfrm rot="2863099">
              <a:off x="95793" y="4762068"/>
              <a:ext cx="508236" cy="483742"/>
            </a:xfrm>
            <a:prstGeom prst="rect">
              <a:avLst/>
            </a:prstGeom>
            <a:ln w="12700" cap="flat">
              <a:noFill/>
              <a:miter lim="400000"/>
            </a:ln>
            <a:effectLst/>
          </p:spPr>
        </p:pic>
        <p:pic>
          <p:nvPicPr>
            <p:cNvPr id="315" name="Continental Drift 2 pole di.png"/>
            <p:cNvPicPr>
              <a:picLocks noChangeAspect="1"/>
            </p:cNvPicPr>
            <p:nvPr/>
          </p:nvPicPr>
          <p:blipFill>
            <a:blip r:embed="rId4">
              <a:extLst/>
            </a:blip>
            <a:stretch>
              <a:fillRect/>
            </a:stretch>
          </p:blipFill>
          <p:spPr>
            <a:xfrm rot="67786">
              <a:off x="1537237" y="3723070"/>
              <a:ext cx="369444" cy="352959"/>
            </a:xfrm>
            <a:prstGeom prst="rect">
              <a:avLst/>
            </a:prstGeom>
            <a:ln w="12700" cap="flat">
              <a:noFill/>
              <a:miter lim="400000"/>
            </a:ln>
            <a:effectLst/>
          </p:spPr>
        </p:pic>
      </p:grpSp>
      <p:grpSp>
        <p:nvGrpSpPr>
          <p:cNvPr id="332" name="Group 332"/>
          <p:cNvGrpSpPr/>
          <p:nvPr/>
        </p:nvGrpSpPr>
        <p:grpSpPr>
          <a:xfrm>
            <a:off x="1630543" y="3577822"/>
            <a:ext cx="10015290" cy="5230460"/>
            <a:chOff x="0" y="0"/>
            <a:chExt cx="10015289" cy="5230459"/>
          </a:xfrm>
        </p:grpSpPr>
        <p:grpSp>
          <p:nvGrpSpPr>
            <p:cNvPr id="330" name="Group 330"/>
            <p:cNvGrpSpPr/>
            <p:nvPr/>
          </p:nvGrpSpPr>
          <p:grpSpPr>
            <a:xfrm>
              <a:off x="-1" y="0"/>
              <a:ext cx="10015291" cy="5230460"/>
              <a:chOff x="0" y="0"/>
              <a:chExt cx="10015289" cy="5230459"/>
            </a:xfrm>
          </p:grpSpPr>
          <p:sp>
            <p:nvSpPr>
              <p:cNvPr id="317" name="Shape 317"/>
              <p:cNvSpPr/>
              <p:nvPr/>
            </p:nvSpPr>
            <p:spPr>
              <a:xfrm>
                <a:off x="2979556" y="2899178"/>
                <a:ext cx="479019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520700" algn="l"/>
                  </a:tabLst>
                  <a:defRPr sz="1800">
                    <a:solidFill>
                      <a:srgbClr val="201B17"/>
                    </a:solidFill>
                  </a:defRPr>
                </a:lvl1pPr>
              </a:lstStyle>
              <a:p>
                <a:pPr>
                  <a:defRPr>
                    <a:solidFill>
                      <a:srgbClr val="483F36"/>
                    </a:solidFill>
                  </a:defRPr>
                </a:pPr>
                <a:r>
                  <a:rPr>
                    <a:solidFill>
                      <a:srgbClr val="201B17"/>
                    </a:solidFill>
                  </a:rPr>
                  <a:t>Direction of ice sheet movement 350-230 mya</a:t>
                </a:r>
              </a:p>
            </p:txBody>
          </p:sp>
          <p:pic>
            <p:nvPicPr>
              <p:cNvPr id="318" name="Continental Drift 2 arrow.png"/>
              <p:cNvPicPr>
                <a:picLocks noChangeAspect="1"/>
              </p:cNvPicPr>
              <p:nvPr/>
            </p:nvPicPr>
            <p:blipFill>
              <a:blip r:embed="rId5">
                <a:extLst/>
              </a:blip>
              <a:stretch>
                <a:fillRect/>
              </a:stretch>
            </p:blipFill>
            <p:spPr>
              <a:xfrm rot="13365698">
                <a:off x="3773783" y="672285"/>
                <a:ext cx="497361" cy="210838"/>
              </a:xfrm>
              <a:prstGeom prst="rect">
                <a:avLst/>
              </a:prstGeom>
              <a:ln w="12700" cap="flat">
                <a:noFill/>
                <a:miter lim="400000"/>
              </a:ln>
              <a:effectLst/>
            </p:spPr>
          </p:pic>
          <p:pic>
            <p:nvPicPr>
              <p:cNvPr id="319" name="Continental Drift 2 arrow.png"/>
              <p:cNvPicPr>
                <a:picLocks noChangeAspect="1"/>
              </p:cNvPicPr>
              <p:nvPr/>
            </p:nvPicPr>
            <p:blipFill>
              <a:blip r:embed="rId5">
                <a:extLst/>
              </a:blip>
              <a:stretch>
                <a:fillRect/>
              </a:stretch>
            </p:blipFill>
            <p:spPr>
              <a:xfrm rot="16906642">
                <a:off x="4942183" y="763725"/>
                <a:ext cx="497361" cy="210839"/>
              </a:xfrm>
              <a:prstGeom prst="rect">
                <a:avLst/>
              </a:prstGeom>
              <a:ln w="12700" cap="flat">
                <a:noFill/>
                <a:miter lim="400000"/>
              </a:ln>
              <a:effectLst/>
            </p:spPr>
          </p:pic>
          <p:pic>
            <p:nvPicPr>
              <p:cNvPr id="320" name="Continental Drift 2 arrow.png"/>
              <p:cNvPicPr>
                <a:picLocks noChangeAspect="1"/>
              </p:cNvPicPr>
              <p:nvPr/>
            </p:nvPicPr>
            <p:blipFill>
              <a:blip r:embed="rId5">
                <a:extLst/>
              </a:blip>
              <a:stretch>
                <a:fillRect/>
              </a:stretch>
            </p:blipFill>
            <p:spPr>
              <a:xfrm rot="19408753">
                <a:off x="9504023" y="2115005"/>
                <a:ext cx="497361" cy="210839"/>
              </a:xfrm>
              <a:prstGeom prst="rect">
                <a:avLst/>
              </a:prstGeom>
              <a:ln w="12700" cap="flat">
                <a:noFill/>
                <a:miter lim="400000"/>
              </a:ln>
              <a:effectLst/>
            </p:spPr>
          </p:pic>
          <p:pic>
            <p:nvPicPr>
              <p:cNvPr id="321" name="Continental Drift 2 arrow.png"/>
              <p:cNvPicPr>
                <a:picLocks noChangeAspect="1"/>
              </p:cNvPicPr>
              <p:nvPr/>
            </p:nvPicPr>
            <p:blipFill>
              <a:blip r:embed="rId5">
                <a:extLst/>
              </a:blip>
              <a:stretch>
                <a:fillRect/>
              </a:stretch>
            </p:blipFill>
            <p:spPr>
              <a:xfrm rot="15243027">
                <a:off x="8894423" y="1678125"/>
                <a:ext cx="497361" cy="210839"/>
              </a:xfrm>
              <a:prstGeom prst="rect">
                <a:avLst/>
              </a:prstGeom>
              <a:ln w="12700" cap="flat">
                <a:noFill/>
                <a:miter lim="400000"/>
              </a:ln>
              <a:effectLst/>
            </p:spPr>
          </p:pic>
          <p:pic>
            <p:nvPicPr>
              <p:cNvPr id="322" name="Continental Drift 2 arrow.png"/>
              <p:cNvPicPr>
                <a:picLocks noChangeAspect="1"/>
              </p:cNvPicPr>
              <p:nvPr/>
            </p:nvPicPr>
            <p:blipFill>
              <a:blip r:embed="rId5">
                <a:extLst/>
              </a:blip>
              <a:stretch>
                <a:fillRect/>
              </a:stretch>
            </p:blipFill>
            <p:spPr>
              <a:xfrm rot="12901771">
                <a:off x="8193383" y="2003245"/>
                <a:ext cx="497361" cy="210839"/>
              </a:xfrm>
              <a:prstGeom prst="rect">
                <a:avLst/>
              </a:prstGeom>
              <a:ln w="12700" cap="flat">
                <a:noFill/>
                <a:miter lim="400000"/>
              </a:ln>
              <a:effectLst/>
            </p:spPr>
          </p:pic>
          <p:pic>
            <p:nvPicPr>
              <p:cNvPr id="323" name="Continental Drift 2 arrow.png"/>
              <p:cNvPicPr>
                <a:picLocks noChangeAspect="1"/>
              </p:cNvPicPr>
              <p:nvPr/>
            </p:nvPicPr>
            <p:blipFill>
              <a:blip r:embed="rId5">
                <a:extLst/>
              </a:blip>
              <a:stretch>
                <a:fillRect/>
              </a:stretch>
            </p:blipFill>
            <p:spPr>
              <a:xfrm rot="12901771">
                <a:off x="6456023" y="123645"/>
                <a:ext cx="497361" cy="210839"/>
              </a:xfrm>
              <a:prstGeom prst="rect">
                <a:avLst/>
              </a:prstGeom>
              <a:ln w="12700" cap="flat">
                <a:noFill/>
                <a:miter lim="400000"/>
              </a:ln>
              <a:effectLst/>
            </p:spPr>
          </p:pic>
          <p:pic>
            <p:nvPicPr>
              <p:cNvPr id="324" name="Continental Drift 2 arrow.png"/>
              <p:cNvPicPr>
                <a:picLocks noChangeAspect="1"/>
              </p:cNvPicPr>
              <p:nvPr/>
            </p:nvPicPr>
            <p:blipFill>
              <a:blip r:embed="rId5">
                <a:extLst/>
              </a:blip>
              <a:stretch>
                <a:fillRect/>
              </a:stretch>
            </p:blipFill>
            <p:spPr>
              <a:xfrm rot="13595468">
                <a:off x="1447143" y="1159966"/>
                <a:ext cx="497361" cy="210838"/>
              </a:xfrm>
              <a:prstGeom prst="rect">
                <a:avLst/>
              </a:prstGeom>
              <a:ln w="12700" cap="flat">
                <a:noFill/>
                <a:miter lim="400000"/>
              </a:ln>
              <a:effectLst/>
            </p:spPr>
          </p:pic>
          <p:pic>
            <p:nvPicPr>
              <p:cNvPr id="325" name="Continental Drift 2 arrow.png"/>
              <p:cNvPicPr>
                <a:picLocks noChangeAspect="1"/>
              </p:cNvPicPr>
              <p:nvPr/>
            </p:nvPicPr>
            <p:blipFill>
              <a:blip r:embed="rId5">
                <a:extLst/>
              </a:blip>
              <a:stretch>
                <a:fillRect/>
              </a:stretch>
            </p:blipFill>
            <p:spPr>
              <a:xfrm rot="10102101">
                <a:off x="1061063" y="1464766"/>
                <a:ext cx="497361" cy="210838"/>
              </a:xfrm>
              <a:prstGeom prst="rect">
                <a:avLst/>
              </a:prstGeom>
              <a:ln w="12700" cap="flat">
                <a:noFill/>
                <a:miter lim="400000"/>
              </a:ln>
              <a:effectLst/>
            </p:spPr>
          </p:pic>
          <p:pic>
            <p:nvPicPr>
              <p:cNvPr id="326" name="Continental Drift 2 arrow.png"/>
              <p:cNvPicPr>
                <a:picLocks noChangeAspect="1"/>
              </p:cNvPicPr>
              <p:nvPr/>
            </p:nvPicPr>
            <p:blipFill>
              <a:blip r:embed="rId5">
                <a:extLst/>
              </a:blip>
              <a:stretch>
                <a:fillRect/>
              </a:stretch>
            </p:blipFill>
            <p:spPr>
              <a:xfrm rot="8204735">
                <a:off x="1162663" y="1972766"/>
                <a:ext cx="497361" cy="210838"/>
              </a:xfrm>
              <a:prstGeom prst="rect">
                <a:avLst/>
              </a:prstGeom>
              <a:ln w="12700" cap="flat">
                <a:noFill/>
                <a:miter lim="400000"/>
              </a:ln>
              <a:effectLst/>
            </p:spPr>
          </p:pic>
          <p:pic>
            <p:nvPicPr>
              <p:cNvPr id="327" name="Continental Drift 2 arrow.png"/>
              <p:cNvPicPr>
                <a:picLocks noChangeAspect="1"/>
              </p:cNvPicPr>
              <p:nvPr/>
            </p:nvPicPr>
            <p:blipFill>
              <a:blip r:embed="rId5">
                <a:extLst/>
              </a:blip>
              <a:stretch>
                <a:fillRect/>
              </a:stretch>
            </p:blipFill>
            <p:spPr>
              <a:xfrm rot="2933185">
                <a:off x="-5737" y="4868365"/>
                <a:ext cx="497361" cy="210838"/>
              </a:xfrm>
              <a:prstGeom prst="rect">
                <a:avLst/>
              </a:prstGeom>
              <a:ln w="12700" cap="flat">
                <a:noFill/>
                <a:miter lim="400000"/>
              </a:ln>
              <a:effectLst/>
            </p:spPr>
          </p:pic>
          <p:pic>
            <p:nvPicPr>
              <p:cNvPr id="328" name="Continental Drift 2 arrow.png"/>
              <p:cNvPicPr>
                <a:picLocks noChangeAspect="1"/>
              </p:cNvPicPr>
              <p:nvPr/>
            </p:nvPicPr>
            <p:blipFill>
              <a:blip r:embed="rId5">
                <a:extLst/>
              </a:blip>
              <a:stretch>
                <a:fillRect/>
              </a:stretch>
            </p:blipFill>
            <p:spPr>
              <a:xfrm rot="1822914">
                <a:off x="1030583" y="4766765"/>
                <a:ext cx="497361" cy="210838"/>
              </a:xfrm>
              <a:prstGeom prst="rect">
                <a:avLst/>
              </a:prstGeom>
              <a:ln w="12700" cap="flat">
                <a:noFill/>
                <a:miter lim="400000"/>
              </a:ln>
              <a:effectLst/>
            </p:spPr>
          </p:pic>
          <p:pic>
            <p:nvPicPr>
              <p:cNvPr id="329" name="Continental Drift 2 arrow.png"/>
              <p:cNvPicPr>
                <a:picLocks noChangeAspect="1"/>
              </p:cNvPicPr>
              <p:nvPr/>
            </p:nvPicPr>
            <p:blipFill>
              <a:blip r:embed="rId5">
                <a:extLst/>
              </a:blip>
              <a:stretch>
                <a:fillRect/>
              </a:stretch>
            </p:blipFill>
            <p:spPr>
              <a:xfrm rot="21543900">
                <a:off x="2158343" y="2887165"/>
                <a:ext cx="497361" cy="210838"/>
              </a:xfrm>
              <a:prstGeom prst="rect">
                <a:avLst/>
              </a:prstGeom>
              <a:ln w="12700" cap="flat">
                <a:noFill/>
                <a:miter lim="400000"/>
              </a:ln>
              <a:effectLst/>
            </p:spPr>
          </p:pic>
        </p:grpSp>
        <p:pic>
          <p:nvPicPr>
            <p:cNvPr id="331" name="Continental Drift 2 arrow.png"/>
            <p:cNvPicPr>
              <a:picLocks noChangeAspect="1"/>
            </p:cNvPicPr>
            <p:nvPr/>
          </p:nvPicPr>
          <p:blipFill>
            <a:blip r:embed="rId5">
              <a:extLst/>
            </a:blip>
            <a:stretch>
              <a:fillRect/>
            </a:stretch>
          </p:blipFill>
          <p:spPr>
            <a:xfrm rot="6447797">
              <a:off x="4363063" y="1972766"/>
              <a:ext cx="497361" cy="210838"/>
            </a:xfrm>
            <a:prstGeom prst="rect">
              <a:avLst/>
            </a:prstGeom>
            <a:ln w="12700" cap="flat">
              <a:noFill/>
              <a:miter lim="400000"/>
            </a:ln>
            <a:effectLst/>
          </p:spPr>
        </p:pic>
      </p:grpSp>
      <p:grpSp>
        <p:nvGrpSpPr>
          <p:cNvPr id="339" name="Group 339"/>
          <p:cNvGrpSpPr/>
          <p:nvPr/>
        </p:nvGrpSpPr>
        <p:grpSpPr>
          <a:xfrm>
            <a:off x="2098715" y="3277291"/>
            <a:ext cx="6921527" cy="5545757"/>
            <a:chOff x="0" y="0"/>
            <a:chExt cx="6921526" cy="5545756"/>
          </a:xfrm>
        </p:grpSpPr>
        <p:grpSp>
          <p:nvGrpSpPr>
            <p:cNvPr id="337" name="Group 337"/>
            <p:cNvGrpSpPr/>
            <p:nvPr/>
          </p:nvGrpSpPr>
          <p:grpSpPr>
            <a:xfrm>
              <a:off x="0" y="0"/>
              <a:ext cx="6921527" cy="5545756"/>
              <a:chOff x="0" y="0"/>
              <a:chExt cx="6921526" cy="5545755"/>
            </a:xfrm>
          </p:grpSpPr>
          <p:sp>
            <p:nvSpPr>
              <p:cNvPr id="333" name="Shape 333"/>
              <p:cNvSpPr/>
              <p:nvPr/>
            </p:nvSpPr>
            <p:spPr>
              <a:xfrm>
                <a:off x="2524085" y="3847408"/>
                <a:ext cx="289263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tabLst>
                    <a:tab pos="520700" algn="l"/>
                  </a:tabLst>
                  <a:defRPr sz="1800">
                    <a:solidFill>
                      <a:srgbClr val="483F36"/>
                    </a:solidFill>
                  </a:defRPr>
                </a:pPr>
                <a:r>
                  <a:rPr>
                    <a:solidFill>
                      <a:srgbClr val="201B17"/>
                    </a:solidFill>
                  </a:rPr>
                  <a:t>Distribution of </a:t>
                </a:r>
                <a:r>
                  <a:rPr i="1">
                    <a:solidFill>
                      <a:srgbClr val="201B17"/>
                    </a:solidFill>
                  </a:rPr>
                  <a:t>Lystrosaurus</a:t>
                </a:r>
              </a:p>
            </p:txBody>
          </p:sp>
          <p:pic>
            <p:nvPicPr>
              <p:cNvPr id="334" name="Continental Drift 2 lystro.png"/>
              <p:cNvPicPr>
                <a:picLocks noChangeAspect="1"/>
              </p:cNvPicPr>
              <p:nvPr/>
            </p:nvPicPr>
            <p:blipFill>
              <a:blip r:embed="rId6">
                <a:extLst/>
              </a:blip>
              <a:stretch>
                <a:fillRect/>
              </a:stretch>
            </p:blipFill>
            <p:spPr>
              <a:xfrm>
                <a:off x="6217920" y="0"/>
                <a:ext cx="703607" cy="272716"/>
              </a:xfrm>
              <a:prstGeom prst="rect">
                <a:avLst/>
              </a:prstGeom>
              <a:ln w="12700" cap="flat">
                <a:noFill/>
                <a:miter lim="400000"/>
              </a:ln>
              <a:effectLst/>
            </p:spPr>
          </p:pic>
          <p:pic>
            <p:nvPicPr>
              <p:cNvPr id="335" name="Continental Drift 2 lystro.png"/>
              <p:cNvPicPr>
                <a:picLocks noChangeAspect="1"/>
              </p:cNvPicPr>
              <p:nvPr/>
            </p:nvPicPr>
            <p:blipFill>
              <a:blip r:embed="rId6">
                <a:extLst/>
              </a:blip>
              <a:stretch>
                <a:fillRect/>
              </a:stretch>
            </p:blipFill>
            <p:spPr>
              <a:xfrm>
                <a:off x="1574800" y="3860800"/>
                <a:ext cx="703607" cy="272716"/>
              </a:xfrm>
              <a:prstGeom prst="rect">
                <a:avLst/>
              </a:prstGeom>
              <a:ln w="12700" cap="flat">
                <a:noFill/>
                <a:miter lim="400000"/>
              </a:ln>
              <a:effectLst/>
            </p:spPr>
          </p:pic>
          <p:pic>
            <p:nvPicPr>
              <p:cNvPr id="336" name="Continental Drift 2 lystro.png"/>
              <p:cNvPicPr>
                <a:picLocks noChangeAspect="1"/>
              </p:cNvPicPr>
              <p:nvPr/>
            </p:nvPicPr>
            <p:blipFill>
              <a:blip r:embed="rId6">
                <a:extLst/>
              </a:blip>
              <a:stretch>
                <a:fillRect/>
              </a:stretch>
            </p:blipFill>
            <p:spPr>
              <a:xfrm>
                <a:off x="0" y="5273040"/>
                <a:ext cx="703607" cy="272716"/>
              </a:xfrm>
              <a:prstGeom prst="rect">
                <a:avLst/>
              </a:prstGeom>
              <a:ln w="12700" cap="flat">
                <a:noFill/>
                <a:miter lim="400000"/>
              </a:ln>
              <a:effectLst/>
            </p:spPr>
          </p:pic>
        </p:grpSp>
        <p:pic>
          <p:nvPicPr>
            <p:cNvPr id="338" name="Continental Drift 2 lystro.png"/>
            <p:cNvPicPr>
              <a:picLocks noChangeAspect="1"/>
            </p:cNvPicPr>
            <p:nvPr/>
          </p:nvPicPr>
          <p:blipFill>
            <a:blip r:embed="rId6">
              <a:extLst/>
            </a:blip>
            <a:stretch>
              <a:fillRect/>
            </a:stretch>
          </p:blipFill>
          <p:spPr>
            <a:xfrm>
              <a:off x="4053840" y="2468879"/>
              <a:ext cx="703607" cy="272717"/>
            </a:xfrm>
            <a:prstGeom prst="rect">
              <a:avLst/>
            </a:prstGeom>
            <a:ln w="12700" cap="flat">
              <a:noFill/>
              <a:miter lim="400000"/>
            </a:ln>
            <a:effectLst/>
          </p:spPr>
        </p:pic>
      </p:grpSp>
    </p:spTree>
    <p:extLst>
      <p:ext uri="{BB962C8B-B14F-4D97-AF65-F5344CB8AC3E}">
        <p14:creationId xmlns:p14="http://schemas.microsoft.com/office/powerpoint/2010/main" val="617761105"/>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8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build="p" bldLvl="5" animBg="1" advAuto="0"/>
      <p:bldP spid="307" grpId="0" animBg="1" advAuto="0"/>
      <p:bldP spid="316" grpId="0" animBg="1" advAuto="0"/>
      <p:bldP spid="332" grpId="0" animBg="1" advAuto="0"/>
      <p:bldP spid="339"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Continental Drift 3 OHT.png"/>
          <p:cNvPicPr>
            <a:picLocks noChangeAspect="1"/>
          </p:cNvPicPr>
          <p:nvPr/>
        </p:nvPicPr>
        <p:blipFill>
          <a:blip r:embed="rId2">
            <a:extLst/>
          </a:blip>
          <a:stretch>
            <a:fillRect/>
          </a:stretch>
        </p:blipFill>
        <p:spPr>
          <a:xfrm>
            <a:off x="2897957" y="3273535"/>
            <a:ext cx="7918339" cy="5695577"/>
          </a:xfrm>
          <a:prstGeom prst="rect">
            <a:avLst/>
          </a:prstGeom>
          <a:ln w="12700">
            <a:miter lim="400000"/>
          </a:ln>
        </p:spPr>
      </p:pic>
      <p:sp>
        <p:nvSpPr>
          <p:cNvPr id="342" name="Shape 342"/>
          <p:cNvSpPr>
            <a:spLocks noGrp="1"/>
          </p:cNvSpPr>
          <p:nvPr>
            <p:ph type="title"/>
          </p:nvPr>
        </p:nvSpPr>
        <p:spPr>
          <a:prstGeom prst="rect">
            <a:avLst/>
          </a:prstGeom>
        </p:spPr>
        <p:txBody>
          <a:bodyPr/>
          <a:lstStyle>
            <a:lvl1pPr>
              <a:tabLst>
                <a:tab pos="952500" algn="l"/>
              </a:tabLst>
            </a:lvl1pPr>
          </a:lstStyle>
          <a:p>
            <a:r>
              <a:t>Continental Drift 3 </a:t>
            </a:r>
          </a:p>
        </p:txBody>
      </p:sp>
      <p:sp>
        <p:nvSpPr>
          <p:cNvPr id="343" name="Shape 343"/>
          <p:cNvSpPr>
            <a:spLocks noGrp="1"/>
          </p:cNvSpPr>
          <p:nvPr>
            <p:ph type="body" sz="quarter" idx="1"/>
          </p:nvPr>
        </p:nvSpPr>
        <p:spPr>
          <a:xfrm>
            <a:off x="381000" y="1587279"/>
            <a:ext cx="11319114" cy="934919"/>
          </a:xfrm>
          <a:prstGeom prst="rect">
            <a:avLst/>
          </a:prstGeom>
        </p:spPr>
        <p:txBody>
          <a:bodyPr/>
          <a:lstStyle/>
          <a:p>
            <a:pPr marL="326571" indent="-326571">
              <a:tabLst>
                <a:tab pos="1016000" algn="l"/>
              </a:tabLst>
            </a:pPr>
            <a:r>
              <a:t>The continents and islands that once comprised </a:t>
            </a:r>
            <a:r>
              <a:rPr b="1"/>
              <a:t>Gondwana</a:t>
            </a:r>
            <a:r>
              <a:t> may be fitted together to form a single landmass.</a:t>
            </a:r>
          </a:p>
        </p:txBody>
      </p:sp>
      <p:sp>
        <p:nvSpPr>
          <p:cNvPr id="344" name="Shape 344"/>
          <p:cNvSpPr/>
          <p:nvPr/>
        </p:nvSpPr>
        <p:spPr>
          <a:xfrm>
            <a:off x="9436100" y="8989404"/>
            <a:ext cx="1951162" cy="385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New Caledonia</a:t>
            </a:r>
          </a:p>
        </p:txBody>
      </p:sp>
      <p:sp>
        <p:nvSpPr>
          <p:cNvPr id="345" name="Shape 345"/>
          <p:cNvSpPr/>
          <p:nvPr/>
        </p:nvSpPr>
        <p:spPr>
          <a:xfrm>
            <a:off x="9715500" y="6678004"/>
            <a:ext cx="1626345" cy="385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New Guinea</a:t>
            </a:r>
          </a:p>
        </p:txBody>
      </p:sp>
      <p:sp>
        <p:nvSpPr>
          <p:cNvPr id="346" name="Shape 346"/>
          <p:cNvSpPr/>
          <p:nvPr/>
        </p:nvSpPr>
        <p:spPr>
          <a:xfrm>
            <a:off x="8994140" y="5649304"/>
            <a:ext cx="779389" cy="385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India</a:t>
            </a:r>
          </a:p>
        </p:txBody>
      </p:sp>
      <p:sp>
        <p:nvSpPr>
          <p:cNvPr id="347" name="Shape 347"/>
          <p:cNvSpPr/>
          <p:nvPr/>
        </p:nvSpPr>
        <p:spPr>
          <a:xfrm>
            <a:off x="8529319" y="2880704"/>
            <a:ext cx="3449678" cy="9695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Gondwana supercontinent coastline about 250-150 million years ago</a:t>
            </a:r>
          </a:p>
        </p:txBody>
      </p:sp>
      <p:sp>
        <p:nvSpPr>
          <p:cNvPr id="348" name="Shape 348"/>
          <p:cNvSpPr/>
          <p:nvPr/>
        </p:nvSpPr>
        <p:spPr>
          <a:xfrm>
            <a:off x="2880360" y="8741754"/>
            <a:ext cx="3321527" cy="6774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Geomagnetic South Pole 150 million years ago</a:t>
            </a:r>
          </a:p>
        </p:txBody>
      </p:sp>
      <p:sp>
        <p:nvSpPr>
          <p:cNvPr id="349" name="Shape 349"/>
          <p:cNvSpPr/>
          <p:nvPr/>
        </p:nvSpPr>
        <p:spPr>
          <a:xfrm rot="20493904">
            <a:off x="3283424" y="5606911"/>
            <a:ext cx="1880469" cy="385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South America</a:t>
            </a:r>
          </a:p>
        </p:txBody>
      </p:sp>
      <p:sp>
        <p:nvSpPr>
          <p:cNvPr id="350" name="Shape 350"/>
          <p:cNvSpPr/>
          <p:nvPr/>
        </p:nvSpPr>
        <p:spPr>
          <a:xfrm>
            <a:off x="1346200" y="4468204"/>
            <a:ext cx="2260600" cy="9695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South Pole 350-230 million years ago</a:t>
            </a:r>
          </a:p>
        </p:txBody>
      </p:sp>
      <p:sp>
        <p:nvSpPr>
          <p:cNvPr id="351" name="Shape 351"/>
          <p:cNvSpPr/>
          <p:nvPr/>
        </p:nvSpPr>
        <p:spPr>
          <a:xfrm>
            <a:off x="5397500" y="4112604"/>
            <a:ext cx="877863" cy="385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Africa</a:t>
            </a:r>
          </a:p>
        </p:txBody>
      </p:sp>
      <p:sp>
        <p:nvSpPr>
          <p:cNvPr id="352" name="Shape 352"/>
          <p:cNvSpPr/>
          <p:nvPr/>
        </p:nvSpPr>
        <p:spPr>
          <a:xfrm rot="20317762">
            <a:off x="7392037" y="6767755"/>
            <a:ext cx="1357959" cy="385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Antarctica</a:t>
            </a:r>
          </a:p>
        </p:txBody>
      </p:sp>
      <p:sp>
        <p:nvSpPr>
          <p:cNvPr id="353" name="Shape 353"/>
          <p:cNvSpPr/>
          <p:nvPr/>
        </p:nvSpPr>
        <p:spPr>
          <a:xfrm rot="6265245">
            <a:off x="8663920" y="7652661"/>
            <a:ext cx="1216819" cy="385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Australia</a:t>
            </a:r>
          </a:p>
        </p:txBody>
      </p:sp>
      <p:sp>
        <p:nvSpPr>
          <p:cNvPr id="354" name="Shape 354"/>
          <p:cNvSpPr/>
          <p:nvPr/>
        </p:nvSpPr>
        <p:spPr>
          <a:xfrm>
            <a:off x="6934200" y="8824304"/>
            <a:ext cx="1725191" cy="385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New Zealand</a:t>
            </a:r>
          </a:p>
        </p:txBody>
      </p:sp>
      <p:sp>
        <p:nvSpPr>
          <p:cNvPr id="355" name="Shape 355"/>
          <p:cNvSpPr/>
          <p:nvPr/>
        </p:nvSpPr>
        <p:spPr>
          <a:xfrm flipH="1" flipV="1">
            <a:off x="3708400" y="5249333"/>
            <a:ext cx="2523067" cy="677335"/>
          </a:xfrm>
          <a:prstGeom prst="line">
            <a:avLst/>
          </a:prstGeom>
          <a:ln w="25400">
            <a:solidFill>
              <a:srgbClr val="006795"/>
            </a:solidFill>
            <a:miter lim="400000"/>
            <a:headEnd type="triangle"/>
          </a:ln>
        </p:spPr>
        <p:txBody>
          <a:bodyPr lIns="0" tIns="0" rIns="0" bIns="0"/>
          <a:lstStyle/>
          <a:p>
            <a:pPr marL="0">
              <a:lnSpc>
                <a:spcPct val="100000"/>
              </a:lnSpc>
              <a:tabLst/>
              <a:defRPr sz="1200">
                <a:solidFill>
                  <a:srgbClr val="000000"/>
                </a:solidFill>
                <a:latin typeface="Helvetica"/>
                <a:ea typeface="Helvetica"/>
                <a:cs typeface="Helvetica"/>
                <a:sym typeface="Helvetica"/>
              </a:defRPr>
            </a:pPr>
            <a:endParaRPr/>
          </a:p>
        </p:txBody>
      </p:sp>
      <p:sp>
        <p:nvSpPr>
          <p:cNvPr id="356" name="Shape 356"/>
          <p:cNvSpPr/>
          <p:nvPr/>
        </p:nvSpPr>
        <p:spPr>
          <a:xfrm flipV="1">
            <a:off x="7857343" y="3387652"/>
            <a:ext cx="798838" cy="522612"/>
          </a:xfrm>
          <a:prstGeom prst="line">
            <a:avLst/>
          </a:prstGeom>
          <a:ln w="25400">
            <a:solidFill>
              <a:srgbClr val="006994"/>
            </a:solidFill>
            <a:miter lim="400000"/>
            <a:headEnd type="triangle"/>
          </a:ln>
        </p:spPr>
        <p:txBody>
          <a:bodyPr lIns="0" tIns="0" rIns="0" bIns="0"/>
          <a:lstStyle/>
          <a:p>
            <a:pPr marL="0">
              <a:lnSpc>
                <a:spcPct val="100000"/>
              </a:lnSpc>
              <a:tabLst/>
              <a:defRPr sz="1200">
                <a:solidFill>
                  <a:srgbClr val="000000"/>
                </a:solidFill>
                <a:latin typeface="Helvetica"/>
                <a:ea typeface="Helvetica"/>
                <a:cs typeface="Helvetica"/>
                <a:sym typeface="Helvetica"/>
              </a:defRPr>
            </a:pPr>
            <a:endParaRPr/>
          </a:p>
        </p:txBody>
      </p:sp>
      <p:sp>
        <p:nvSpPr>
          <p:cNvPr id="357" name="Shape 357"/>
          <p:cNvSpPr/>
          <p:nvPr/>
        </p:nvSpPr>
        <p:spPr>
          <a:xfrm>
            <a:off x="8008619" y="4602824"/>
            <a:ext cx="1626345" cy="385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Madagascar</a:t>
            </a:r>
          </a:p>
        </p:txBody>
      </p:sp>
      <p:sp>
        <p:nvSpPr>
          <p:cNvPr id="358" name="Shape 358"/>
          <p:cNvSpPr/>
          <p:nvPr/>
        </p:nvSpPr>
        <p:spPr>
          <a:xfrm flipV="1">
            <a:off x="8530166" y="5839459"/>
            <a:ext cx="529168" cy="8468"/>
          </a:xfrm>
          <a:prstGeom prst="line">
            <a:avLst/>
          </a:prstGeom>
          <a:ln w="25400">
            <a:solidFill>
              <a:srgbClr val="006795"/>
            </a:solidFill>
            <a:miter lim="400000"/>
            <a:headEnd type="triangle"/>
          </a:ln>
        </p:spPr>
        <p:txBody>
          <a:bodyPr lIns="0" tIns="0" rIns="0" bIns="0"/>
          <a:lstStyle/>
          <a:p>
            <a:pPr marL="0">
              <a:lnSpc>
                <a:spcPct val="100000"/>
              </a:lnSpc>
              <a:tabLst/>
              <a:defRPr sz="1200">
                <a:solidFill>
                  <a:srgbClr val="000000"/>
                </a:solidFill>
                <a:latin typeface="Helvetica"/>
                <a:ea typeface="Helvetica"/>
                <a:cs typeface="Helvetica"/>
                <a:sym typeface="Helvetica"/>
              </a:defRPr>
            </a:pPr>
            <a:endParaRPr/>
          </a:p>
        </p:txBody>
      </p:sp>
      <p:sp>
        <p:nvSpPr>
          <p:cNvPr id="359" name="Shape 359"/>
          <p:cNvSpPr/>
          <p:nvPr/>
        </p:nvSpPr>
        <p:spPr>
          <a:xfrm>
            <a:off x="9160933" y="8856133"/>
            <a:ext cx="287867" cy="321734"/>
          </a:xfrm>
          <a:prstGeom prst="line">
            <a:avLst/>
          </a:prstGeom>
          <a:ln w="25400">
            <a:solidFill>
              <a:srgbClr val="006795"/>
            </a:solidFill>
            <a:miter lim="400000"/>
            <a:headEnd type="triangle"/>
          </a:ln>
        </p:spPr>
        <p:txBody>
          <a:bodyPr lIns="0" tIns="0" rIns="0" bIns="0"/>
          <a:lstStyle/>
          <a:p>
            <a:pPr marL="0">
              <a:lnSpc>
                <a:spcPct val="100000"/>
              </a:lnSpc>
              <a:tabLst/>
              <a:defRPr sz="1200">
                <a:solidFill>
                  <a:srgbClr val="000000"/>
                </a:solidFill>
                <a:latin typeface="Helvetica"/>
                <a:ea typeface="Helvetica"/>
                <a:cs typeface="Helvetica"/>
                <a:sym typeface="Helvetica"/>
              </a:defRPr>
            </a:pPr>
            <a:endParaRPr/>
          </a:p>
        </p:txBody>
      </p:sp>
      <p:sp>
        <p:nvSpPr>
          <p:cNvPr id="360" name="Shape 360"/>
          <p:cNvSpPr/>
          <p:nvPr/>
        </p:nvSpPr>
        <p:spPr>
          <a:xfrm flipH="1">
            <a:off x="7874000" y="8415866"/>
            <a:ext cx="237067" cy="440268"/>
          </a:xfrm>
          <a:prstGeom prst="line">
            <a:avLst/>
          </a:prstGeom>
          <a:ln w="25400">
            <a:solidFill>
              <a:srgbClr val="006795"/>
            </a:solidFill>
            <a:miter lim="400000"/>
            <a:headEnd type="triangle"/>
          </a:ln>
        </p:spPr>
        <p:txBody>
          <a:bodyPr lIns="0" tIns="0" rIns="0" bIns="0"/>
          <a:lstStyle/>
          <a:p>
            <a:pPr marL="0">
              <a:lnSpc>
                <a:spcPct val="100000"/>
              </a:lnSpc>
              <a:tabLst/>
              <a:defRPr sz="1200">
                <a:solidFill>
                  <a:srgbClr val="000000"/>
                </a:solidFill>
                <a:latin typeface="Helvetica"/>
                <a:ea typeface="Helvetica"/>
                <a:cs typeface="Helvetica"/>
                <a:sym typeface="Helvetica"/>
              </a:defRPr>
            </a:pPr>
            <a:endParaRPr/>
          </a:p>
        </p:txBody>
      </p:sp>
      <p:sp>
        <p:nvSpPr>
          <p:cNvPr id="361" name="Shape 361"/>
          <p:cNvSpPr/>
          <p:nvPr/>
        </p:nvSpPr>
        <p:spPr>
          <a:xfrm flipV="1">
            <a:off x="7315200" y="4876800"/>
            <a:ext cx="812800" cy="846667"/>
          </a:xfrm>
          <a:prstGeom prst="line">
            <a:avLst/>
          </a:prstGeom>
          <a:ln w="25400">
            <a:solidFill>
              <a:srgbClr val="006795"/>
            </a:solidFill>
            <a:miter lim="400000"/>
            <a:headEnd type="triangle"/>
          </a:ln>
        </p:spPr>
        <p:txBody>
          <a:bodyPr lIns="0" tIns="0" rIns="0" bIns="0"/>
          <a:lstStyle/>
          <a:p>
            <a:pPr marL="0">
              <a:lnSpc>
                <a:spcPct val="100000"/>
              </a:lnSpc>
              <a:tabLst/>
              <a:defRPr sz="1200">
                <a:solidFill>
                  <a:srgbClr val="000000"/>
                </a:solidFill>
                <a:latin typeface="Helvetica"/>
                <a:ea typeface="Helvetica"/>
                <a:cs typeface="Helvetica"/>
                <a:sym typeface="Helvetica"/>
              </a:defRPr>
            </a:pPr>
            <a:endParaRPr/>
          </a:p>
        </p:txBody>
      </p:sp>
      <p:sp>
        <p:nvSpPr>
          <p:cNvPr id="362" name="Shape 362"/>
          <p:cNvSpPr/>
          <p:nvPr/>
        </p:nvSpPr>
        <p:spPr>
          <a:xfrm flipV="1">
            <a:off x="10261599" y="7162800"/>
            <a:ext cx="1" cy="1100668"/>
          </a:xfrm>
          <a:prstGeom prst="line">
            <a:avLst/>
          </a:prstGeom>
          <a:ln w="25400">
            <a:solidFill>
              <a:srgbClr val="006795"/>
            </a:solidFill>
            <a:miter lim="400000"/>
            <a:headEnd type="triangle"/>
          </a:ln>
        </p:spPr>
        <p:txBody>
          <a:bodyPr lIns="0" tIns="0" rIns="0" bIns="0"/>
          <a:lstStyle/>
          <a:p>
            <a:pPr marL="0">
              <a:lnSpc>
                <a:spcPct val="100000"/>
              </a:lnSpc>
              <a:tabLst/>
              <a:defRPr sz="1200">
                <a:solidFill>
                  <a:srgbClr val="000000"/>
                </a:solidFill>
                <a:latin typeface="Helvetica"/>
                <a:ea typeface="Helvetica"/>
                <a:cs typeface="Helvetica"/>
                <a:sym typeface="Helvetica"/>
              </a:defRPr>
            </a:pPr>
            <a:endParaRPr/>
          </a:p>
        </p:txBody>
      </p:sp>
      <p:sp>
        <p:nvSpPr>
          <p:cNvPr id="363" name="Shape 363"/>
          <p:cNvSpPr/>
          <p:nvPr/>
        </p:nvSpPr>
        <p:spPr>
          <a:xfrm flipH="1" flipV="1">
            <a:off x="5829300" y="9156700"/>
            <a:ext cx="829734" cy="127"/>
          </a:xfrm>
          <a:prstGeom prst="line">
            <a:avLst/>
          </a:prstGeom>
          <a:ln w="38100">
            <a:solidFill>
              <a:srgbClr val="000000"/>
            </a:solidFill>
            <a:miter lim="400000"/>
            <a:headEnd type="triangle"/>
          </a:ln>
        </p:spPr>
        <p:txBody>
          <a:bodyPr lIns="0" tIns="0" rIns="0" bIns="0"/>
          <a:lstStyle/>
          <a:p>
            <a:pPr marL="0">
              <a:lnSpc>
                <a:spcPct val="100000"/>
              </a:lnSpc>
              <a:tabLst/>
              <a:defRPr sz="1200">
                <a:solidFill>
                  <a:srgbClr val="000000"/>
                </a:solidFill>
                <a:latin typeface="Helvetica"/>
                <a:ea typeface="Helvetica"/>
                <a:cs typeface="Helvetica"/>
                <a:sym typeface="Helvetica"/>
              </a:defRPr>
            </a:pPr>
            <a:endParaRPr/>
          </a:p>
        </p:txBody>
      </p:sp>
      <p:sp>
        <p:nvSpPr>
          <p:cNvPr id="364" name="Shape 364"/>
          <p:cNvSpPr/>
          <p:nvPr/>
        </p:nvSpPr>
        <p:spPr>
          <a:xfrm>
            <a:off x="6616700" y="8788400"/>
            <a:ext cx="427940"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4300"/>
              </a:lnSpc>
              <a:tabLst>
                <a:tab pos="520700" algn="l"/>
              </a:tabLst>
              <a:defRPr sz="3600">
                <a:solidFill>
                  <a:srgbClr val="483F36"/>
                </a:solidFill>
                <a:latin typeface="Hoefler Text"/>
                <a:ea typeface="Hoefler Text"/>
                <a:cs typeface="Hoefler Text"/>
                <a:sym typeface="Hoefler Text"/>
              </a:defRPr>
            </a:lvl1pPr>
          </a:lstStyle>
          <a:p>
            <a:r>
              <a:t>+</a:t>
            </a:r>
          </a:p>
        </p:txBody>
      </p:sp>
    </p:spTree>
    <p:extLst>
      <p:ext uri="{BB962C8B-B14F-4D97-AF65-F5344CB8AC3E}">
        <p14:creationId xmlns:p14="http://schemas.microsoft.com/office/powerpoint/2010/main" val="626075231"/>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title"/>
          </p:nvPr>
        </p:nvSpPr>
        <p:spPr>
          <a:prstGeom prst="rect">
            <a:avLst/>
          </a:prstGeom>
        </p:spPr>
        <p:txBody>
          <a:bodyPr/>
          <a:lstStyle>
            <a:lvl1pPr>
              <a:tabLst>
                <a:tab pos="952500" algn="l"/>
              </a:tabLst>
            </a:lvl1pPr>
          </a:lstStyle>
          <a:p>
            <a:r>
              <a:t>Evidence for Evolution</a:t>
            </a:r>
          </a:p>
        </p:txBody>
      </p:sp>
      <p:sp>
        <p:nvSpPr>
          <p:cNvPr id="78" name="Shape 78"/>
          <p:cNvSpPr>
            <a:spLocks noGrp="1"/>
          </p:cNvSpPr>
          <p:nvPr>
            <p:ph type="body" sz="half" idx="1"/>
          </p:nvPr>
        </p:nvSpPr>
        <p:spPr>
          <a:xfrm>
            <a:off x="368300" y="1790700"/>
            <a:ext cx="6141294" cy="7285534"/>
          </a:xfrm>
          <a:prstGeom prst="rect">
            <a:avLst/>
          </a:prstGeom>
        </p:spPr>
        <p:txBody>
          <a:bodyPr/>
          <a:lstStyle/>
          <a:p>
            <a:pPr marL="345600" indent="-345600">
              <a:tabLst>
                <a:tab pos="1016000" algn="l"/>
              </a:tabLst>
            </a:pPr>
            <a:r>
              <a:rPr dirty="0"/>
              <a:t>Evolutionary theory is now supported by a wealth of observations and experiments.</a:t>
            </a:r>
          </a:p>
          <a:p>
            <a:pPr marL="345600" indent="-345600">
              <a:tabLst>
                <a:tab pos="1016000" algn="l"/>
              </a:tabLst>
            </a:pPr>
            <a:r>
              <a:rPr dirty="0"/>
              <a:t>The fact that evolution occurs is well documented, although biologists may not always agree on the mechanisms by which populations evolve.</a:t>
            </a:r>
          </a:p>
          <a:p>
            <a:pPr marL="345600" indent="-345600">
              <a:tabLst>
                <a:tab pos="1016000" algn="l"/>
              </a:tabLst>
            </a:pPr>
            <a:r>
              <a:rPr dirty="0"/>
              <a:t>Evidence for evolution comes from </a:t>
            </a:r>
            <a:br>
              <a:rPr dirty="0"/>
            </a:br>
            <a:r>
              <a:rPr dirty="0"/>
              <a:t>many sources: </a:t>
            </a:r>
          </a:p>
          <a:p>
            <a:pPr marL="680045" lvl="1" indent="-320000">
              <a:buClr>
                <a:schemeClr val="tx2">
                  <a:lumMod val="10000"/>
                </a:schemeClr>
              </a:buClr>
              <a:tabLst>
                <a:tab pos="1485900" algn="l"/>
              </a:tabLst>
            </a:pPr>
            <a:r>
              <a:rPr b="1" dirty="0">
                <a:solidFill>
                  <a:srgbClr val="006994"/>
                </a:solidFill>
              </a:rPr>
              <a:t>Palaeontology</a:t>
            </a:r>
            <a:r>
              <a:rPr dirty="0"/>
              <a:t>: The identification,</a:t>
            </a:r>
            <a:br>
              <a:rPr dirty="0"/>
            </a:br>
            <a:r>
              <a:rPr dirty="0"/>
              <a:t>interpretation and dating of fossils</a:t>
            </a:r>
            <a:br>
              <a:rPr dirty="0"/>
            </a:br>
            <a:r>
              <a:rPr dirty="0"/>
              <a:t>gives us some of the most direct</a:t>
            </a:r>
            <a:br>
              <a:rPr dirty="0"/>
            </a:br>
            <a:r>
              <a:rPr dirty="0"/>
              <a:t>evidence of evolution.</a:t>
            </a:r>
          </a:p>
          <a:p>
            <a:pPr marL="680045" lvl="1" indent="-320000">
              <a:buClr>
                <a:schemeClr val="tx2">
                  <a:lumMod val="10000"/>
                </a:schemeClr>
              </a:buClr>
              <a:tabLst>
                <a:tab pos="1485900" algn="l"/>
              </a:tabLst>
            </a:pPr>
            <a:r>
              <a:rPr b="1" dirty="0">
                <a:solidFill>
                  <a:srgbClr val="006994"/>
                </a:solidFill>
              </a:rPr>
              <a:t>Embryology and evolutionary </a:t>
            </a:r>
            <a:br>
              <a:rPr b="1" dirty="0">
                <a:solidFill>
                  <a:srgbClr val="006994"/>
                </a:solidFill>
              </a:rPr>
            </a:br>
            <a:r>
              <a:rPr b="1" dirty="0">
                <a:solidFill>
                  <a:srgbClr val="006994"/>
                </a:solidFill>
              </a:rPr>
              <a:t>developmental biology</a:t>
            </a:r>
            <a:r>
              <a:rPr dirty="0"/>
              <a:t> (evo-devo): </a:t>
            </a:r>
            <a:br>
              <a:rPr dirty="0"/>
            </a:br>
            <a:r>
              <a:rPr dirty="0"/>
              <a:t>The study of embryonic development in </a:t>
            </a:r>
            <a:br>
              <a:rPr dirty="0"/>
            </a:br>
            <a:r>
              <a:rPr dirty="0"/>
              <a:t>different organisms and its genetic control.</a:t>
            </a:r>
          </a:p>
          <a:p>
            <a:pPr marL="680045" lvl="1" indent="-320000">
              <a:buClr>
                <a:schemeClr val="tx2">
                  <a:lumMod val="10000"/>
                </a:schemeClr>
              </a:buClr>
              <a:tabLst>
                <a:tab pos="1485900" algn="l"/>
              </a:tabLst>
            </a:pPr>
            <a:r>
              <a:rPr b="1" dirty="0">
                <a:solidFill>
                  <a:srgbClr val="006994"/>
                </a:solidFill>
              </a:rPr>
              <a:t>Comparative anatomy</a:t>
            </a:r>
            <a:r>
              <a:rPr dirty="0"/>
              <a:t>:</a:t>
            </a:r>
            <a:br>
              <a:rPr dirty="0"/>
            </a:br>
            <a:r>
              <a:rPr dirty="0"/>
              <a:t>The study of the morphology</a:t>
            </a:r>
            <a:br>
              <a:rPr dirty="0"/>
            </a:br>
            <a:r>
              <a:rPr dirty="0"/>
              <a:t>of different species.</a:t>
            </a:r>
          </a:p>
        </p:txBody>
      </p:sp>
      <p:pic>
        <p:nvPicPr>
          <p:cNvPr id="79" name="Woman arms.png"/>
          <p:cNvPicPr>
            <a:picLocks noChangeAspect="1"/>
          </p:cNvPicPr>
          <p:nvPr/>
        </p:nvPicPr>
        <p:blipFill>
          <a:blip r:embed="rId2">
            <a:extLst/>
          </a:blip>
          <a:stretch>
            <a:fillRect/>
          </a:stretch>
        </p:blipFill>
        <p:spPr>
          <a:xfrm flipH="1">
            <a:off x="5486400" y="6642100"/>
            <a:ext cx="7620000" cy="3129436"/>
          </a:xfrm>
          <a:prstGeom prst="rect">
            <a:avLst/>
          </a:prstGeom>
          <a:ln w="12700">
            <a:miter lim="400000"/>
          </a:ln>
        </p:spPr>
      </p:pic>
      <p:sp>
        <p:nvSpPr>
          <p:cNvPr id="80" name="Shape 80"/>
          <p:cNvSpPr/>
          <p:nvPr/>
        </p:nvSpPr>
        <p:spPr>
          <a:xfrm>
            <a:off x="10147300" y="8851900"/>
            <a:ext cx="251535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b="1"/>
            </a:lvl1pPr>
          </a:lstStyle>
          <a:p>
            <a:r>
              <a:t>Comparative anatomy</a:t>
            </a:r>
          </a:p>
        </p:txBody>
      </p:sp>
      <p:sp>
        <p:nvSpPr>
          <p:cNvPr id="81" name="Shape 81"/>
          <p:cNvSpPr/>
          <p:nvPr/>
        </p:nvSpPr>
        <p:spPr>
          <a:xfrm flipV="1">
            <a:off x="11658600" y="7632700"/>
            <a:ext cx="203200" cy="419100"/>
          </a:xfrm>
          <a:prstGeom prst="line">
            <a:avLst/>
          </a:prstGeom>
          <a:ln w="762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84" name="Group 84"/>
          <p:cNvGrpSpPr/>
          <p:nvPr/>
        </p:nvGrpSpPr>
        <p:grpSpPr>
          <a:xfrm>
            <a:off x="8635950" y="497875"/>
            <a:ext cx="5257900" cy="4973250"/>
            <a:chOff x="0" y="0"/>
            <a:chExt cx="5257899" cy="4973248"/>
          </a:xfrm>
        </p:grpSpPr>
        <p:sp>
          <p:nvSpPr>
            <p:cNvPr id="82" name="Shape 82"/>
            <p:cNvSpPr/>
            <p:nvPr/>
          </p:nvSpPr>
          <p:spPr>
            <a:xfrm>
              <a:off x="2438449" y="4099524"/>
              <a:ext cx="15622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Paleontology</a:t>
              </a:r>
            </a:p>
          </p:txBody>
        </p:sp>
        <p:pic>
          <p:nvPicPr>
            <p:cNvPr id="83" name="Fossil ammonites Small PO.png"/>
            <p:cNvPicPr>
              <a:picLocks noChangeAspect="1"/>
            </p:cNvPicPr>
            <p:nvPr/>
          </p:nvPicPr>
          <p:blipFill>
            <a:blip r:embed="rId3">
              <a:extLst/>
            </a:blip>
            <a:stretch>
              <a:fillRect/>
            </a:stretch>
          </p:blipFill>
          <p:spPr>
            <a:xfrm rot="1768553">
              <a:off x="563830" y="797524"/>
              <a:ext cx="4130239" cy="3378201"/>
            </a:xfrm>
            <a:prstGeom prst="rect">
              <a:avLst/>
            </a:prstGeom>
            <a:ln w="12700" cap="flat">
              <a:noFill/>
              <a:miter lim="400000"/>
            </a:ln>
            <a:effectLst/>
          </p:spPr>
        </p:pic>
      </p:grpSp>
      <p:sp>
        <p:nvSpPr>
          <p:cNvPr id="85" name="Shape 85"/>
          <p:cNvSpPr/>
          <p:nvPr/>
        </p:nvSpPr>
        <p:spPr>
          <a:xfrm>
            <a:off x="12407900" y="3302000"/>
            <a:ext cx="419975"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000000"/>
                </a:solidFill>
              </a:defRPr>
            </a:lvl1pPr>
          </a:lstStyle>
          <a:p>
            <a:r>
              <a:t>Photo: PO</a:t>
            </a:r>
          </a:p>
        </p:txBody>
      </p:sp>
      <p:grpSp>
        <p:nvGrpSpPr>
          <p:cNvPr id="89" name="Group 89"/>
          <p:cNvGrpSpPr/>
          <p:nvPr/>
        </p:nvGrpSpPr>
        <p:grpSpPr>
          <a:xfrm>
            <a:off x="7202992" y="2894591"/>
            <a:ext cx="3521672" cy="4053056"/>
            <a:chOff x="3229409" y="473856"/>
            <a:chExt cx="3521671" cy="4053055"/>
          </a:xfrm>
        </p:grpSpPr>
        <p:pic>
          <p:nvPicPr>
            <p:cNvPr id="86" name="iStock_bat flight-Large - clear.jpg"/>
            <p:cNvPicPr>
              <a:picLocks noChangeAspect="1"/>
            </p:cNvPicPr>
            <p:nvPr/>
          </p:nvPicPr>
          <p:blipFill>
            <a:blip r:embed="rId4">
              <a:extLst/>
            </a:blip>
            <a:srcRect l="16212" t="8732" r="40716" b="16573"/>
            <a:stretch>
              <a:fillRect/>
            </a:stretch>
          </p:blipFill>
          <p:spPr>
            <a:xfrm flipH="1">
              <a:off x="3229409" y="473856"/>
              <a:ext cx="3416115" cy="4053056"/>
            </a:xfrm>
            <a:custGeom>
              <a:avLst/>
              <a:gdLst/>
              <a:ahLst/>
              <a:cxnLst>
                <a:cxn ang="0">
                  <a:pos x="wd2" y="hd2"/>
                </a:cxn>
                <a:cxn ang="5400000">
                  <a:pos x="wd2" y="hd2"/>
                </a:cxn>
                <a:cxn ang="10800000">
                  <a:pos x="wd2" y="hd2"/>
                </a:cxn>
                <a:cxn ang="16200000">
                  <a:pos x="wd2" y="hd2"/>
                </a:cxn>
              </a:cxnLst>
              <a:rect l="0" t="0" r="r" b="b"/>
              <a:pathLst>
                <a:path w="21571" h="21596" extrusionOk="0">
                  <a:moveTo>
                    <a:pt x="20447" y="0"/>
                  </a:moveTo>
                  <a:cubicBezTo>
                    <a:pt x="20440" y="1"/>
                    <a:pt x="20435" y="1"/>
                    <a:pt x="20429" y="2"/>
                  </a:cubicBezTo>
                  <a:cubicBezTo>
                    <a:pt x="20416" y="4"/>
                    <a:pt x="20406" y="10"/>
                    <a:pt x="20397" y="15"/>
                  </a:cubicBezTo>
                  <a:cubicBezTo>
                    <a:pt x="20388" y="20"/>
                    <a:pt x="20381" y="22"/>
                    <a:pt x="20374" y="30"/>
                  </a:cubicBezTo>
                  <a:cubicBezTo>
                    <a:pt x="20363" y="43"/>
                    <a:pt x="20352" y="58"/>
                    <a:pt x="20352" y="79"/>
                  </a:cubicBezTo>
                  <a:cubicBezTo>
                    <a:pt x="20352" y="144"/>
                    <a:pt x="20299" y="240"/>
                    <a:pt x="20226" y="349"/>
                  </a:cubicBezTo>
                  <a:cubicBezTo>
                    <a:pt x="20191" y="402"/>
                    <a:pt x="20153" y="456"/>
                    <a:pt x="20103" y="516"/>
                  </a:cubicBezTo>
                  <a:cubicBezTo>
                    <a:pt x="20054" y="579"/>
                    <a:pt x="19996" y="643"/>
                    <a:pt x="19933" y="709"/>
                  </a:cubicBezTo>
                  <a:cubicBezTo>
                    <a:pt x="19931" y="710"/>
                    <a:pt x="19930" y="711"/>
                    <a:pt x="19928" y="713"/>
                  </a:cubicBezTo>
                  <a:cubicBezTo>
                    <a:pt x="19928" y="713"/>
                    <a:pt x="19928" y="715"/>
                    <a:pt x="19928" y="715"/>
                  </a:cubicBezTo>
                  <a:cubicBezTo>
                    <a:pt x="19772" y="876"/>
                    <a:pt x="19582" y="1039"/>
                    <a:pt x="19369" y="1195"/>
                  </a:cubicBezTo>
                  <a:cubicBezTo>
                    <a:pt x="19356" y="1205"/>
                    <a:pt x="19345" y="1215"/>
                    <a:pt x="19332" y="1225"/>
                  </a:cubicBezTo>
                  <a:cubicBezTo>
                    <a:pt x="19005" y="1467"/>
                    <a:pt x="18678" y="1654"/>
                    <a:pt x="18369" y="1777"/>
                  </a:cubicBezTo>
                  <a:cubicBezTo>
                    <a:pt x="18368" y="1777"/>
                    <a:pt x="18365" y="1778"/>
                    <a:pt x="18364" y="1779"/>
                  </a:cubicBezTo>
                  <a:cubicBezTo>
                    <a:pt x="18363" y="1779"/>
                    <a:pt x="18363" y="1781"/>
                    <a:pt x="18362" y="1781"/>
                  </a:cubicBezTo>
                  <a:cubicBezTo>
                    <a:pt x="18330" y="1794"/>
                    <a:pt x="18296" y="1810"/>
                    <a:pt x="18264" y="1821"/>
                  </a:cubicBezTo>
                  <a:cubicBezTo>
                    <a:pt x="18005" y="1913"/>
                    <a:pt x="17676" y="1980"/>
                    <a:pt x="17347" y="2028"/>
                  </a:cubicBezTo>
                  <a:cubicBezTo>
                    <a:pt x="17325" y="2032"/>
                    <a:pt x="17306" y="2036"/>
                    <a:pt x="17284" y="2039"/>
                  </a:cubicBezTo>
                  <a:cubicBezTo>
                    <a:pt x="17131" y="2060"/>
                    <a:pt x="16989" y="2072"/>
                    <a:pt x="16843" y="2081"/>
                  </a:cubicBezTo>
                  <a:cubicBezTo>
                    <a:pt x="16767" y="2086"/>
                    <a:pt x="16690" y="2093"/>
                    <a:pt x="16620" y="2094"/>
                  </a:cubicBezTo>
                  <a:cubicBezTo>
                    <a:pt x="16411" y="2097"/>
                    <a:pt x="16222" y="2089"/>
                    <a:pt x="16086" y="2058"/>
                  </a:cubicBezTo>
                  <a:cubicBezTo>
                    <a:pt x="15952" y="2027"/>
                    <a:pt x="15898" y="2018"/>
                    <a:pt x="15873" y="2028"/>
                  </a:cubicBezTo>
                  <a:cubicBezTo>
                    <a:pt x="15866" y="2035"/>
                    <a:pt x="15860" y="2054"/>
                    <a:pt x="15853" y="2064"/>
                  </a:cubicBezTo>
                  <a:cubicBezTo>
                    <a:pt x="15852" y="2162"/>
                    <a:pt x="15583" y="2533"/>
                    <a:pt x="15287" y="2849"/>
                  </a:cubicBezTo>
                  <a:cubicBezTo>
                    <a:pt x="15244" y="2894"/>
                    <a:pt x="15174" y="2958"/>
                    <a:pt x="15119" y="3012"/>
                  </a:cubicBezTo>
                  <a:cubicBezTo>
                    <a:pt x="15106" y="3024"/>
                    <a:pt x="15097" y="3035"/>
                    <a:pt x="15084" y="3048"/>
                  </a:cubicBezTo>
                  <a:cubicBezTo>
                    <a:pt x="15058" y="3073"/>
                    <a:pt x="15018" y="3107"/>
                    <a:pt x="14989" y="3134"/>
                  </a:cubicBezTo>
                  <a:cubicBezTo>
                    <a:pt x="14927" y="3191"/>
                    <a:pt x="14868" y="3247"/>
                    <a:pt x="14798" y="3308"/>
                  </a:cubicBezTo>
                  <a:cubicBezTo>
                    <a:pt x="14727" y="3370"/>
                    <a:pt x="14655" y="3429"/>
                    <a:pt x="14575" y="3496"/>
                  </a:cubicBezTo>
                  <a:cubicBezTo>
                    <a:pt x="14154" y="3851"/>
                    <a:pt x="13682" y="4217"/>
                    <a:pt x="13362" y="4418"/>
                  </a:cubicBezTo>
                  <a:cubicBezTo>
                    <a:pt x="12508" y="4954"/>
                    <a:pt x="11009" y="5494"/>
                    <a:pt x="9631" y="5763"/>
                  </a:cubicBezTo>
                  <a:lnTo>
                    <a:pt x="9180" y="5852"/>
                  </a:lnTo>
                  <a:lnTo>
                    <a:pt x="9157" y="6116"/>
                  </a:lnTo>
                  <a:cubicBezTo>
                    <a:pt x="9117" y="6555"/>
                    <a:pt x="8833" y="7194"/>
                    <a:pt x="8240" y="8191"/>
                  </a:cubicBezTo>
                  <a:cubicBezTo>
                    <a:pt x="8216" y="8231"/>
                    <a:pt x="8182" y="8279"/>
                    <a:pt x="8157" y="8320"/>
                  </a:cubicBezTo>
                  <a:cubicBezTo>
                    <a:pt x="7382" y="9600"/>
                    <a:pt x="6192" y="11247"/>
                    <a:pt x="4967" y="12716"/>
                  </a:cubicBezTo>
                  <a:cubicBezTo>
                    <a:pt x="4532" y="13238"/>
                    <a:pt x="3999" y="13814"/>
                    <a:pt x="3952" y="13814"/>
                  </a:cubicBezTo>
                  <a:cubicBezTo>
                    <a:pt x="3952" y="13814"/>
                    <a:pt x="3945" y="13809"/>
                    <a:pt x="3945" y="13809"/>
                  </a:cubicBezTo>
                  <a:lnTo>
                    <a:pt x="3932" y="13824"/>
                  </a:lnTo>
                  <a:lnTo>
                    <a:pt x="3674" y="13577"/>
                  </a:lnTo>
                  <a:cubicBezTo>
                    <a:pt x="3455" y="13381"/>
                    <a:pt x="3185" y="13129"/>
                    <a:pt x="2990" y="12930"/>
                  </a:cubicBezTo>
                  <a:cubicBezTo>
                    <a:pt x="2905" y="12853"/>
                    <a:pt x="2837" y="12792"/>
                    <a:pt x="2779" y="12748"/>
                  </a:cubicBezTo>
                  <a:cubicBezTo>
                    <a:pt x="2779" y="12747"/>
                    <a:pt x="2777" y="12746"/>
                    <a:pt x="2777" y="12746"/>
                  </a:cubicBezTo>
                  <a:cubicBezTo>
                    <a:pt x="2710" y="12698"/>
                    <a:pt x="2644" y="12661"/>
                    <a:pt x="2586" y="12640"/>
                  </a:cubicBezTo>
                  <a:cubicBezTo>
                    <a:pt x="2349" y="12551"/>
                    <a:pt x="1804" y="12510"/>
                    <a:pt x="1193" y="12534"/>
                  </a:cubicBezTo>
                  <a:lnTo>
                    <a:pt x="732" y="12553"/>
                  </a:lnTo>
                  <a:lnTo>
                    <a:pt x="865" y="12646"/>
                  </a:lnTo>
                  <a:cubicBezTo>
                    <a:pt x="947" y="12705"/>
                    <a:pt x="986" y="12733"/>
                    <a:pt x="1053" y="12780"/>
                  </a:cubicBezTo>
                  <a:cubicBezTo>
                    <a:pt x="1055" y="12781"/>
                    <a:pt x="1057" y="12782"/>
                    <a:pt x="1060" y="12784"/>
                  </a:cubicBezTo>
                  <a:cubicBezTo>
                    <a:pt x="1240" y="12907"/>
                    <a:pt x="1474" y="13061"/>
                    <a:pt x="1584" y="13126"/>
                  </a:cubicBezTo>
                  <a:cubicBezTo>
                    <a:pt x="1708" y="13200"/>
                    <a:pt x="1775" y="13243"/>
                    <a:pt x="1814" y="13281"/>
                  </a:cubicBezTo>
                  <a:cubicBezTo>
                    <a:pt x="1834" y="13294"/>
                    <a:pt x="1881" y="13321"/>
                    <a:pt x="1885" y="13325"/>
                  </a:cubicBezTo>
                  <a:cubicBezTo>
                    <a:pt x="1887" y="13328"/>
                    <a:pt x="1863" y="13346"/>
                    <a:pt x="1852" y="13357"/>
                  </a:cubicBezTo>
                  <a:cubicBezTo>
                    <a:pt x="1833" y="13393"/>
                    <a:pt x="1769" y="13436"/>
                    <a:pt x="1664" y="13505"/>
                  </a:cubicBezTo>
                  <a:cubicBezTo>
                    <a:pt x="1406" y="13675"/>
                    <a:pt x="1134" y="13782"/>
                    <a:pt x="877" y="13824"/>
                  </a:cubicBezTo>
                  <a:cubicBezTo>
                    <a:pt x="877" y="13824"/>
                    <a:pt x="875" y="13824"/>
                    <a:pt x="875" y="13824"/>
                  </a:cubicBezTo>
                  <a:cubicBezTo>
                    <a:pt x="874" y="13824"/>
                    <a:pt x="873" y="13824"/>
                    <a:pt x="872" y="13824"/>
                  </a:cubicBezTo>
                  <a:cubicBezTo>
                    <a:pt x="844" y="13829"/>
                    <a:pt x="815" y="13838"/>
                    <a:pt x="787" y="13841"/>
                  </a:cubicBezTo>
                  <a:lnTo>
                    <a:pt x="697" y="13850"/>
                  </a:lnTo>
                  <a:cubicBezTo>
                    <a:pt x="689" y="13850"/>
                    <a:pt x="679" y="13854"/>
                    <a:pt x="672" y="13854"/>
                  </a:cubicBezTo>
                  <a:cubicBezTo>
                    <a:pt x="665" y="13854"/>
                    <a:pt x="662" y="13854"/>
                    <a:pt x="657" y="13854"/>
                  </a:cubicBezTo>
                  <a:lnTo>
                    <a:pt x="597" y="13860"/>
                  </a:lnTo>
                  <a:cubicBezTo>
                    <a:pt x="592" y="13862"/>
                    <a:pt x="589" y="13863"/>
                    <a:pt x="589" y="13866"/>
                  </a:cubicBezTo>
                  <a:lnTo>
                    <a:pt x="672" y="13936"/>
                  </a:lnTo>
                  <a:cubicBezTo>
                    <a:pt x="695" y="13954"/>
                    <a:pt x="695" y="13959"/>
                    <a:pt x="734" y="13987"/>
                  </a:cubicBezTo>
                  <a:cubicBezTo>
                    <a:pt x="769" y="14011"/>
                    <a:pt x="814" y="14053"/>
                    <a:pt x="857" y="14093"/>
                  </a:cubicBezTo>
                  <a:cubicBezTo>
                    <a:pt x="890" y="14123"/>
                    <a:pt x="917" y="14146"/>
                    <a:pt x="950" y="14179"/>
                  </a:cubicBezTo>
                  <a:cubicBezTo>
                    <a:pt x="1437" y="14631"/>
                    <a:pt x="1429" y="14980"/>
                    <a:pt x="917" y="15321"/>
                  </a:cubicBezTo>
                  <a:cubicBezTo>
                    <a:pt x="647" y="15502"/>
                    <a:pt x="409" y="15593"/>
                    <a:pt x="268" y="15571"/>
                  </a:cubicBezTo>
                  <a:cubicBezTo>
                    <a:pt x="136" y="15550"/>
                    <a:pt x="109" y="15594"/>
                    <a:pt x="145" y="15774"/>
                  </a:cubicBezTo>
                  <a:cubicBezTo>
                    <a:pt x="185" y="15972"/>
                    <a:pt x="497" y="16254"/>
                    <a:pt x="915" y="16499"/>
                  </a:cubicBezTo>
                  <a:cubicBezTo>
                    <a:pt x="949" y="16519"/>
                    <a:pt x="986" y="16537"/>
                    <a:pt x="1023" y="16556"/>
                  </a:cubicBezTo>
                  <a:cubicBezTo>
                    <a:pt x="1145" y="16624"/>
                    <a:pt x="1269" y="16690"/>
                    <a:pt x="1404" y="16747"/>
                  </a:cubicBezTo>
                  <a:cubicBezTo>
                    <a:pt x="1557" y="16812"/>
                    <a:pt x="1684" y="16887"/>
                    <a:pt x="1684" y="16914"/>
                  </a:cubicBezTo>
                  <a:cubicBezTo>
                    <a:pt x="1684" y="16939"/>
                    <a:pt x="1605" y="17021"/>
                    <a:pt x="1509" y="17102"/>
                  </a:cubicBezTo>
                  <a:cubicBezTo>
                    <a:pt x="1503" y="17106"/>
                    <a:pt x="1499" y="17110"/>
                    <a:pt x="1494" y="17115"/>
                  </a:cubicBezTo>
                  <a:lnTo>
                    <a:pt x="1491" y="17115"/>
                  </a:lnTo>
                  <a:lnTo>
                    <a:pt x="1323" y="17271"/>
                  </a:lnTo>
                  <a:lnTo>
                    <a:pt x="1145" y="17267"/>
                  </a:lnTo>
                  <a:cubicBezTo>
                    <a:pt x="1061" y="17274"/>
                    <a:pt x="958" y="17278"/>
                    <a:pt x="782" y="17282"/>
                  </a:cubicBezTo>
                  <a:cubicBezTo>
                    <a:pt x="727" y="17283"/>
                    <a:pt x="599" y="17274"/>
                    <a:pt x="501" y="17261"/>
                  </a:cubicBezTo>
                  <a:cubicBezTo>
                    <a:pt x="354" y="17241"/>
                    <a:pt x="307" y="17256"/>
                    <a:pt x="196" y="17337"/>
                  </a:cubicBezTo>
                  <a:lnTo>
                    <a:pt x="168" y="17356"/>
                  </a:lnTo>
                  <a:cubicBezTo>
                    <a:pt x="96" y="17413"/>
                    <a:pt x="26" y="17494"/>
                    <a:pt x="10" y="17542"/>
                  </a:cubicBezTo>
                  <a:cubicBezTo>
                    <a:pt x="0" y="17572"/>
                    <a:pt x="0" y="17584"/>
                    <a:pt x="0" y="17595"/>
                  </a:cubicBezTo>
                  <a:cubicBezTo>
                    <a:pt x="7" y="17602"/>
                    <a:pt x="20" y="17601"/>
                    <a:pt x="38" y="17591"/>
                  </a:cubicBezTo>
                  <a:cubicBezTo>
                    <a:pt x="42" y="17587"/>
                    <a:pt x="46" y="17587"/>
                    <a:pt x="50" y="17584"/>
                  </a:cubicBezTo>
                  <a:cubicBezTo>
                    <a:pt x="93" y="17554"/>
                    <a:pt x="122" y="17553"/>
                    <a:pt x="138" y="17574"/>
                  </a:cubicBezTo>
                  <a:cubicBezTo>
                    <a:pt x="180" y="17591"/>
                    <a:pt x="204" y="17636"/>
                    <a:pt x="158" y="17684"/>
                  </a:cubicBezTo>
                  <a:cubicBezTo>
                    <a:pt x="138" y="17704"/>
                    <a:pt x="135" y="17713"/>
                    <a:pt x="135" y="17717"/>
                  </a:cubicBezTo>
                  <a:cubicBezTo>
                    <a:pt x="135" y="17719"/>
                    <a:pt x="133" y="17720"/>
                    <a:pt x="133" y="17722"/>
                  </a:cubicBezTo>
                  <a:cubicBezTo>
                    <a:pt x="141" y="17722"/>
                    <a:pt x="164" y="17714"/>
                    <a:pt x="208" y="17694"/>
                  </a:cubicBezTo>
                  <a:cubicBezTo>
                    <a:pt x="266" y="17668"/>
                    <a:pt x="375" y="17655"/>
                    <a:pt x="451" y="17665"/>
                  </a:cubicBezTo>
                  <a:cubicBezTo>
                    <a:pt x="528" y="17674"/>
                    <a:pt x="723" y="17657"/>
                    <a:pt x="882" y="17629"/>
                  </a:cubicBezTo>
                  <a:cubicBezTo>
                    <a:pt x="1042" y="17600"/>
                    <a:pt x="1445" y="17571"/>
                    <a:pt x="1782" y="17561"/>
                  </a:cubicBezTo>
                  <a:lnTo>
                    <a:pt x="2088" y="17552"/>
                  </a:lnTo>
                  <a:lnTo>
                    <a:pt x="2398" y="17540"/>
                  </a:lnTo>
                  <a:lnTo>
                    <a:pt x="2423" y="17576"/>
                  </a:lnTo>
                  <a:lnTo>
                    <a:pt x="2489" y="17650"/>
                  </a:lnTo>
                  <a:cubicBezTo>
                    <a:pt x="2596" y="17772"/>
                    <a:pt x="2678" y="17793"/>
                    <a:pt x="3303" y="17844"/>
                  </a:cubicBezTo>
                  <a:cubicBezTo>
                    <a:pt x="3673" y="17874"/>
                    <a:pt x="3770" y="17895"/>
                    <a:pt x="3932" y="17988"/>
                  </a:cubicBezTo>
                  <a:cubicBezTo>
                    <a:pt x="3964" y="18006"/>
                    <a:pt x="4003" y="18024"/>
                    <a:pt x="4040" y="18041"/>
                  </a:cubicBezTo>
                  <a:cubicBezTo>
                    <a:pt x="4071" y="18055"/>
                    <a:pt x="4114" y="18074"/>
                    <a:pt x="4143" y="18085"/>
                  </a:cubicBezTo>
                  <a:cubicBezTo>
                    <a:pt x="4189" y="18103"/>
                    <a:pt x="4235" y="18120"/>
                    <a:pt x="4265" y="18126"/>
                  </a:cubicBezTo>
                  <a:cubicBezTo>
                    <a:pt x="4343" y="18140"/>
                    <a:pt x="4418" y="18175"/>
                    <a:pt x="4431" y="18204"/>
                  </a:cubicBezTo>
                  <a:cubicBezTo>
                    <a:pt x="4433" y="18208"/>
                    <a:pt x="4442" y="18212"/>
                    <a:pt x="4446" y="18216"/>
                  </a:cubicBezTo>
                  <a:cubicBezTo>
                    <a:pt x="4452" y="18219"/>
                    <a:pt x="4463" y="18222"/>
                    <a:pt x="4468" y="18225"/>
                  </a:cubicBezTo>
                  <a:cubicBezTo>
                    <a:pt x="4486" y="18234"/>
                    <a:pt x="4503" y="18241"/>
                    <a:pt x="4524" y="18250"/>
                  </a:cubicBezTo>
                  <a:cubicBezTo>
                    <a:pt x="4536" y="18252"/>
                    <a:pt x="4546" y="18257"/>
                    <a:pt x="4559" y="18257"/>
                  </a:cubicBezTo>
                  <a:cubicBezTo>
                    <a:pt x="4679" y="18257"/>
                    <a:pt x="4710" y="18288"/>
                    <a:pt x="4724" y="18428"/>
                  </a:cubicBezTo>
                  <a:cubicBezTo>
                    <a:pt x="4730" y="18491"/>
                    <a:pt x="4766" y="18534"/>
                    <a:pt x="4827" y="18557"/>
                  </a:cubicBezTo>
                  <a:cubicBezTo>
                    <a:pt x="4830" y="18558"/>
                    <a:pt x="4831" y="18560"/>
                    <a:pt x="4834" y="18561"/>
                  </a:cubicBezTo>
                  <a:cubicBezTo>
                    <a:pt x="4840" y="18563"/>
                    <a:pt x="4844" y="18565"/>
                    <a:pt x="4849" y="18568"/>
                  </a:cubicBezTo>
                  <a:cubicBezTo>
                    <a:pt x="4897" y="18586"/>
                    <a:pt x="4937" y="18611"/>
                    <a:pt x="4937" y="18629"/>
                  </a:cubicBezTo>
                  <a:cubicBezTo>
                    <a:pt x="4937" y="18648"/>
                    <a:pt x="5012" y="18675"/>
                    <a:pt x="5105" y="18688"/>
                  </a:cubicBezTo>
                  <a:cubicBezTo>
                    <a:pt x="5304" y="18716"/>
                    <a:pt x="5508" y="18909"/>
                    <a:pt x="5521" y="19075"/>
                  </a:cubicBezTo>
                  <a:cubicBezTo>
                    <a:pt x="5533" y="19085"/>
                    <a:pt x="5539" y="19096"/>
                    <a:pt x="5533" y="19109"/>
                  </a:cubicBezTo>
                  <a:cubicBezTo>
                    <a:pt x="5546" y="19169"/>
                    <a:pt x="5589" y="19237"/>
                    <a:pt x="5651" y="19293"/>
                  </a:cubicBezTo>
                  <a:cubicBezTo>
                    <a:pt x="5652" y="19293"/>
                    <a:pt x="5653" y="19294"/>
                    <a:pt x="5654" y="19295"/>
                  </a:cubicBezTo>
                  <a:cubicBezTo>
                    <a:pt x="5735" y="19342"/>
                    <a:pt x="5834" y="19383"/>
                    <a:pt x="5954" y="19424"/>
                  </a:cubicBezTo>
                  <a:cubicBezTo>
                    <a:pt x="6017" y="19436"/>
                    <a:pt x="6087" y="19450"/>
                    <a:pt x="6160" y="19477"/>
                  </a:cubicBezTo>
                  <a:cubicBezTo>
                    <a:pt x="6258" y="19512"/>
                    <a:pt x="6387" y="19535"/>
                    <a:pt x="6446" y="19525"/>
                  </a:cubicBezTo>
                  <a:cubicBezTo>
                    <a:pt x="6504" y="19516"/>
                    <a:pt x="6745" y="19564"/>
                    <a:pt x="6982" y="19633"/>
                  </a:cubicBezTo>
                  <a:cubicBezTo>
                    <a:pt x="7511" y="19789"/>
                    <a:pt x="8058" y="19864"/>
                    <a:pt x="8902" y="19896"/>
                  </a:cubicBezTo>
                  <a:cubicBezTo>
                    <a:pt x="9257" y="19909"/>
                    <a:pt x="9677" y="19945"/>
                    <a:pt x="9836" y="19976"/>
                  </a:cubicBezTo>
                  <a:cubicBezTo>
                    <a:pt x="9996" y="20007"/>
                    <a:pt x="10256" y="20047"/>
                    <a:pt x="10415" y="20065"/>
                  </a:cubicBezTo>
                  <a:cubicBezTo>
                    <a:pt x="10574" y="20082"/>
                    <a:pt x="10845" y="20116"/>
                    <a:pt x="11017" y="20141"/>
                  </a:cubicBezTo>
                  <a:cubicBezTo>
                    <a:pt x="11085" y="20151"/>
                    <a:pt x="11165" y="20155"/>
                    <a:pt x="11242" y="20160"/>
                  </a:cubicBezTo>
                  <a:cubicBezTo>
                    <a:pt x="11286" y="20162"/>
                    <a:pt x="11329" y="20165"/>
                    <a:pt x="11372" y="20166"/>
                  </a:cubicBezTo>
                  <a:cubicBezTo>
                    <a:pt x="11421" y="20167"/>
                    <a:pt x="11469" y="20167"/>
                    <a:pt x="11518" y="20166"/>
                  </a:cubicBezTo>
                  <a:cubicBezTo>
                    <a:pt x="11572" y="20166"/>
                    <a:pt x="11626" y="20164"/>
                    <a:pt x="11676" y="20162"/>
                  </a:cubicBezTo>
                  <a:cubicBezTo>
                    <a:pt x="11763" y="20157"/>
                    <a:pt x="11846" y="20151"/>
                    <a:pt x="11921" y="20141"/>
                  </a:cubicBezTo>
                  <a:cubicBezTo>
                    <a:pt x="11927" y="20140"/>
                    <a:pt x="11933" y="20140"/>
                    <a:pt x="11939" y="20139"/>
                  </a:cubicBezTo>
                  <a:cubicBezTo>
                    <a:pt x="11942" y="20138"/>
                    <a:pt x="11944" y="20139"/>
                    <a:pt x="11946" y="20139"/>
                  </a:cubicBezTo>
                  <a:cubicBezTo>
                    <a:pt x="12032" y="20126"/>
                    <a:pt x="12107" y="20109"/>
                    <a:pt x="12162" y="20090"/>
                  </a:cubicBezTo>
                  <a:cubicBezTo>
                    <a:pt x="12302" y="20041"/>
                    <a:pt x="12331" y="20041"/>
                    <a:pt x="12387" y="20088"/>
                  </a:cubicBezTo>
                  <a:cubicBezTo>
                    <a:pt x="12398" y="20097"/>
                    <a:pt x="12407" y="20104"/>
                    <a:pt x="12417" y="20109"/>
                  </a:cubicBezTo>
                  <a:cubicBezTo>
                    <a:pt x="12472" y="20121"/>
                    <a:pt x="12548" y="20120"/>
                    <a:pt x="12656" y="20096"/>
                  </a:cubicBezTo>
                  <a:cubicBezTo>
                    <a:pt x="12658" y="20096"/>
                    <a:pt x="12660" y="20095"/>
                    <a:pt x="12663" y="20094"/>
                  </a:cubicBezTo>
                  <a:cubicBezTo>
                    <a:pt x="12678" y="20091"/>
                    <a:pt x="12680" y="20093"/>
                    <a:pt x="12693" y="20090"/>
                  </a:cubicBezTo>
                  <a:cubicBezTo>
                    <a:pt x="12756" y="20077"/>
                    <a:pt x="12810" y="20067"/>
                    <a:pt x="12844" y="20069"/>
                  </a:cubicBezTo>
                  <a:cubicBezTo>
                    <a:pt x="12883" y="20071"/>
                    <a:pt x="12910" y="20085"/>
                    <a:pt x="12944" y="20109"/>
                  </a:cubicBezTo>
                  <a:cubicBezTo>
                    <a:pt x="12988" y="20142"/>
                    <a:pt x="13047" y="20160"/>
                    <a:pt x="13074" y="20151"/>
                  </a:cubicBezTo>
                  <a:cubicBezTo>
                    <a:pt x="13088" y="20147"/>
                    <a:pt x="13107" y="20156"/>
                    <a:pt x="13129" y="20170"/>
                  </a:cubicBezTo>
                  <a:cubicBezTo>
                    <a:pt x="13133" y="20173"/>
                    <a:pt x="13135" y="20175"/>
                    <a:pt x="13139" y="20179"/>
                  </a:cubicBezTo>
                  <a:cubicBezTo>
                    <a:pt x="13159" y="20193"/>
                    <a:pt x="13179" y="20211"/>
                    <a:pt x="13197" y="20234"/>
                  </a:cubicBezTo>
                  <a:cubicBezTo>
                    <a:pt x="13238" y="20287"/>
                    <a:pt x="13287" y="20321"/>
                    <a:pt x="13307" y="20310"/>
                  </a:cubicBezTo>
                  <a:cubicBezTo>
                    <a:pt x="13327" y="20300"/>
                    <a:pt x="13382" y="20325"/>
                    <a:pt x="13425" y="20365"/>
                  </a:cubicBezTo>
                  <a:cubicBezTo>
                    <a:pt x="13487" y="20423"/>
                    <a:pt x="13520" y="20431"/>
                    <a:pt x="13590" y="20399"/>
                  </a:cubicBezTo>
                  <a:cubicBezTo>
                    <a:pt x="13653" y="20371"/>
                    <a:pt x="13694" y="20370"/>
                    <a:pt x="13728" y="20399"/>
                  </a:cubicBezTo>
                  <a:cubicBezTo>
                    <a:pt x="13740" y="20409"/>
                    <a:pt x="13763" y="20417"/>
                    <a:pt x="13788" y="20424"/>
                  </a:cubicBezTo>
                  <a:cubicBezTo>
                    <a:pt x="13797" y="20427"/>
                    <a:pt x="13805" y="20429"/>
                    <a:pt x="13813" y="20431"/>
                  </a:cubicBezTo>
                  <a:cubicBezTo>
                    <a:pt x="13840" y="20436"/>
                    <a:pt x="13866" y="20441"/>
                    <a:pt x="13894" y="20441"/>
                  </a:cubicBezTo>
                  <a:cubicBezTo>
                    <a:pt x="13959" y="20441"/>
                    <a:pt x="14061" y="20472"/>
                    <a:pt x="14119" y="20511"/>
                  </a:cubicBezTo>
                  <a:cubicBezTo>
                    <a:pt x="14175" y="20548"/>
                    <a:pt x="14252" y="20582"/>
                    <a:pt x="14322" y="20606"/>
                  </a:cubicBezTo>
                  <a:cubicBezTo>
                    <a:pt x="14392" y="20630"/>
                    <a:pt x="14456" y="20641"/>
                    <a:pt x="14487" y="20634"/>
                  </a:cubicBezTo>
                  <a:cubicBezTo>
                    <a:pt x="14508" y="20629"/>
                    <a:pt x="14554" y="20646"/>
                    <a:pt x="14588" y="20670"/>
                  </a:cubicBezTo>
                  <a:cubicBezTo>
                    <a:pt x="14622" y="20694"/>
                    <a:pt x="14650" y="20700"/>
                    <a:pt x="14650" y="20684"/>
                  </a:cubicBezTo>
                  <a:cubicBezTo>
                    <a:pt x="14650" y="20668"/>
                    <a:pt x="14685" y="20680"/>
                    <a:pt x="14728" y="20712"/>
                  </a:cubicBezTo>
                  <a:cubicBezTo>
                    <a:pt x="14771" y="20744"/>
                    <a:pt x="14886" y="20805"/>
                    <a:pt x="14984" y="20847"/>
                  </a:cubicBezTo>
                  <a:cubicBezTo>
                    <a:pt x="15082" y="20890"/>
                    <a:pt x="15317" y="21026"/>
                    <a:pt x="15510" y="21150"/>
                  </a:cubicBezTo>
                  <a:cubicBezTo>
                    <a:pt x="15700" y="21271"/>
                    <a:pt x="15972" y="21420"/>
                    <a:pt x="16121" y="21486"/>
                  </a:cubicBezTo>
                  <a:cubicBezTo>
                    <a:pt x="16183" y="21512"/>
                    <a:pt x="16234" y="21527"/>
                    <a:pt x="16282" y="21543"/>
                  </a:cubicBezTo>
                  <a:cubicBezTo>
                    <a:pt x="16311" y="21552"/>
                    <a:pt x="16351" y="21573"/>
                    <a:pt x="16377" y="21579"/>
                  </a:cubicBezTo>
                  <a:cubicBezTo>
                    <a:pt x="16378" y="21579"/>
                    <a:pt x="16379" y="21579"/>
                    <a:pt x="16380" y="21579"/>
                  </a:cubicBezTo>
                  <a:cubicBezTo>
                    <a:pt x="16410" y="21586"/>
                    <a:pt x="16442" y="21584"/>
                    <a:pt x="16472" y="21587"/>
                  </a:cubicBezTo>
                  <a:cubicBezTo>
                    <a:pt x="16521" y="21592"/>
                    <a:pt x="16567" y="21599"/>
                    <a:pt x="16628" y="21596"/>
                  </a:cubicBezTo>
                  <a:cubicBezTo>
                    <a:pt x="16753" y="21589"/>
                    <a:pt x="16894" y="21565"/>
                    <a:pt x="16943" y="21543"/>
                  </a:cubicBezTo>
                  <a:cubicBezTo>
                    <a:pt x="16992" y="21520"/>
                    <a:pt x="17116" y="21481"/>
                    <a:pt x="17219" y="21458"/>
                  </a:cubicBezTo>
                  <a:cubicBezTo>
                    <a:pt x="17518" y="21391"/>
                    <a:pt x="17511" y="21320"/>
                    <a:pt x="17159" y="20885"/>
                  </a:cubicBezTo>
                  <a:cubicBezTo>
                    <a:pt x="16991" y="20678"/>
                    <a:pt x="16799" y="20438"/>
                    <a:pt x="16730" y="20352"/>
                  </a:cubicBezTo>
                  <a:cubicBezTo>
                    <a:pt x="16573" y="20153"/>
                    <a:pt x="16387" y="19658"/>
                    <a:pt x="16387" y="19439"/>
                  </a:cubicBezTo>
                  <a:cubicBezTo>
                    <a:pt x="16387" y="19228"/>
                    <a:pt x="16219" y="18940"/>
                    <a:pt x="15984" y="18745"/>
                  </a:cubicBezTo>
                  <a:lnTo>
                    <a:pt x="15858" y="18639"/>
                  </a:lnTo>
                  <a:lnTo>
                    <a:pt x="15811" y="18599"/>
                  </a:lnTo>
                  <a:lnTo>
                    <a:pt x="15806" y="18597"/>
                  </a:lnTo>
                  <a:lnTo>
                    <a:pt x="15861" y="18521"/>
                  </a:lnTo>
                  <a:lnTo>
                    <a:pt x="15916" y="18439"/>
                  </a:lnTo>
                  <a:cubicBezTo>
                    <a:pt x="15967" y="18360"/>
                    <a:pt x="16010" y="18260"/>
                    <a:pt x="16034" y="18189"/>
                  </a:cubicBezTo>
                  <a:cubicBezTo>
                    <a:pt x="16048" y="18132"/>
                    <a:pt x="16056" y="18077"/>
                    <a:pt x="16056" y="18024"/>
                  </a:cubicBezTo>
                  <a:cubicBezTo>
                    <a:pt x="16042" y="17896"/>
                    <a:pt x="15976" y="17765"/>
                    <a:pt x="15888" y="17726"/>
                  </a:cubicBezTo>
                  <a:cubicBezTo>
                    <a:pt x="15778" y="17676"/>
                    <a:pt x="15370" y="17712"/>
                    <a:pt x="15129" y="17794"/>
                  </a:cubicBezTo>
                  <a:cubicBezTo>
                    <a:pt x="15037" y="17825"/>
                    <a:pt x="14929" y="17841"/>
                    <a:pt x="14888" y="17827"/>
                  </a:cubicBezTo>
                  <a:cubicBezTo>
                    <a:pt x="14844" y="17813"/>
                    <a:pt x="14775" y="17835"/>
                    <a:pt x="14716" y="17882"/>
                  </a:cubicBezTo>
                  <a:lnTo>
                    <a:pt x="14618" y="17958"/>
                  </a:lnTo>
                  <a:lnTo>
                    <a:pt x="14480" y="17863"/>
                  </a:lnTo>
                  <a:cubicBezTo>
                    <a:pt x="14273" y="17716"/>
                    <a:pt x="13999" y="17286"/>
                    <a:pt x="13818" y="16823"/>
                  </a:cubicBezTo>
                  <a:cubicBezTo>
                    <a:pt x="13775" y="16712"/>
                    <a:pt x="14498" y="15279"/>
                    <a:pt x="14856" y="14765"/>
                  </a:cubicBezTo>
                  <a:cubicBezTo>
                    <a:pt x="15098" y="14418"/>
                    <a:pt x="15483" y="13945"/>
                    <a:pt x="15735" y="13683"/>
                  </a:cubicBezTo>
                  <a:cubicBezTo>
                    <a:pt x="16003" y="13405"/>
                    <a:pt x="17279" y="12199"/>
                    <a:pt x="17785" y="11743"/>
                  </a:cubicBezTo>
                  <a:cubicBezTo>
                    <a:pt x="18141" y="11424"/>
                    <a:pt x="18326" y="11275"/>
                    <a:pt x="18485" y="11234"/>
                  </a:cubicBezTo>
                  <a:cubicBezTo>
                    <a:pt x="18509" y="11227"/>
                    <a:pt x="18533" y="11220"/>
                    <a:pt x="18557" y="11219"/>
                  </a:cubicBezTo>
                  <a:cubicBezTo>
                    <a:pt x="18598" y="11215"/>
                    <a:pt x="18640" y="11222"/>
                    <a:pt x="18683" y="11236"/>
                  </a:cubicBezTo>
                  <a:cubicBezTo>
                    <a:pt x="18746" y="11254"/>
                    <a:pt x="18816" y="11285"/>
                    <a:pt x="18898" y="11329"/>
                  </a:cubicBezTo>
                  <a:cubicBezTo>
                    <a:pt x="19014" y="11391"/>
                    <a:pt x="19165" y="11443"/>
                    <a:pt x="19236" y="11443"/>
                  </a:cubicBezTo>
                  <a:cubicBezTo>
                    <a:pt x="19308" y="11443"/>
                    <a:pt x="19379" y="11460"/>
                    <a:pt x="19394" y="11481"/>
                  </a:cubicBezTo>
                  <a:cubicBezTo>
                    <a:pt x="19400" y="11489"/>
                    <a:pt x="19414" y="11488"/>
                    <a:pt x="19424" y="11494"/>
                  </a:cubicBezTo>
                  <a:cubicBezTo>
                    <a:pt x="19428" y="11495"/>
                    <a:pt x="19437" y="11497"/>
                    <a:pt x="19439" y="11498"/>
                  </a:cubicBezTo>
                  <a:cubicBezTo>
                    <a:pt x="19475" y="11509"/>
                    <a:pt x="19485" y="11509"/>
                    <a:pt x="19492" y="11509"/>
                  </a:cubicBezTo>
                  <a:cubicBezTo>
                    <a:pt x="19493" y="11507"/>
                    <a:pt x="19499" y="11508"/>
                    <a:pt x="19500" y="11506"/>
                  </a:cubicBezTo>
                  <a:cubicBezTo>
                    <a:pt x="19495" y="11500"/>
                    <a:pt x="19479" y="11490"/>
                    <a:pt x="19439" y="11462"/>
                  </a:cubicBezTo>
                  <a:cubicBezTo>
                    <a:pt x="19439" y="11462"/>
                    <a:pt x="19435" y="11460"/>
                    <a:pt x="19434" y="11460"/>
                  </a:cubicBezTo>
                  <a:cubicBezTo>
                    <a:pt x="19377" y="11428"/>
                    <a:pt x="19288" y="11384"/>
                    <a:pt x="19149" y="11327"/>
                  </a:cubicBezTo>
                  <a:cubicBezTo>
                    <a:pt x="18944" y="11242"/>
                    <a:pt x="18812" y="11169"/>
                    <a:pt x="18735" y="11103"/>
                  </a:cubicBezTo>
                  <a:cubicBezTo>
                    <a:pt x="18725" y="11093"/>
                    <a:pt x="18710" y="11084"/>
                    <a:pt x="18703" y="11075"/>
                  </a:cubicBezTo>
                  <a:cubicBezTo>
                    <a:pt x="18676" y="11046"/>
                    <a:pt x="18660" y="11018"/>
                    <a:pt x="18660" y="10993"/>
                  </a:cubicBezTo>
                  <a:cubicBezTo>
                    <a:pt x="18660" y="10980"/>
                    <a:pt x="18688" y="10921"/>
                    <a:pt x="18698" y="10893"/>
                  </a:cubicBezTo>
                  <a:cubicBezTo>
                    <a:pt x="18701" y="10883"/>
                    <a:pt x="18701" y="10879"/>
                    <a:pt x="18705" y="10868"/>
                  </a:cubicBezTo>
                  <a:cubicBezTo>
                    <a:pt x="18706" y="10865"/>
                    <a:pt x="18719" y="10844"/>
                    <a:pt x="18720" y="10840"/>
                  </a:cubicBezTo>
                  <a:cubicBezTo>
                    <a:pt x="18861" y="10501"/>
                    <a:pt x="19379" y="9587"/>
                    <a:pt x="19863" y="8844"/>
                  </a:cubicBezTo>
                  <a:cubicBezTo>
                    <a:pt x="19899" y="8789"/>
                    <a:pt x="19940" y="8712"/>
                    <a:pt x="19978" y="8647"/>
                  </a:cubicBezTo>
                  <a:cubicBezTo>
                    <a:pt x="19987" y="8632"/>
                    <a:pt x="20000" y="8612"/>
                    <a:pt x="20008" y="8597"/>
                  </a:cubicBezTo>
                  <a:cubicBezTo>
                    <a:pt x="20129" y="8379"/>
                    <a:pt x="20225" y="8196"/>
                    <a:pt x="20316" y="8019"/>
                  </a:cubicBezTo>
                  <a:cubicBezTo>
                    <a:pt x="20530" y="7584"/>
                    <a:pt x="20703" y="7172"/>
                    <a:pt x="20682" y="7087"/>
                  </a:cubicBezTo>
                  <a:cubicBezTo>
                    <a:pt x="20668" y="7027"/>
                    <a:pt x="20710" y="6741"/>
                    <a:pt x="20775" y="6452"/>
                  </a:cubicBezTo>
                  <a:cubicBezTo>
                    <a:pt x="20950" y="5676"/>
                    <a:pt x="21325" y="4176"/>
                    <a:pt x="21379" y="4046"/>
                  </a:cubicBezTo>
                  <a:cubicBezTo>
                    <a:pt x="21431" y="3919"/>
                    <a:pt x="21486" y="3526"/>
                    <a:pt x="21552" y="2792"/>
                  </a:cubicBezTo>
                  <a:cubicBezTo>
                    <a:pt x="21600" y="2258"/>
                    <a:pt x="21557" y="1783"/>
                    <a:pt x="21414" y="1320"/>
                  </a:cubicBezTo>
                  <a:cubicBezTo>
                    <a:pt x="21367" y="1165"/>
                    <a:pt x="21309" y="1010"/>
                    <a:pt x="21239" y="857"/>
                  </a:cubicBezTo>
                  <a:cubicBezTo>
                    <a:pt x="21086" y="523"/>
                    <a:pt x="20805" y="148"/>
                    <a:pt x="20642" y="57"/>
                  </a:cubicBezTo>
                  <a:cubicBezTo>
                    <a:pt x="20567" y="16"/>
                    <a:pt x="20499" y="-1"/>
                    <a:pt x="20447" y="0"/>
                  </a:cubicBezTo>
                  <a:close/>
                </a:path>
              </a:pathLst>
            </a:custGeom>
            <a:ln w="12700" cap="flat">
              <a:noFill/>
              <a:miter lim="400000"/>
            </a:ln>
            <a:effectLst/>
          </p:spPr>
        </p:pic>
        <p:sp>
          <p:nvSpPr>
            <p:cNvPr id="87" name="Shape 87"/>
            <p:cNvSpPr/>
            <p:nvPr/>
          </p:nvSpPr>
          <p:spPr>
            <a:xfrm flipV="1">
              <a:off x="4421132" y="2265565"/>
              <a:ext cx="215901" cy="444501"/>
            </a:xfrm>
            <a:prstGeom prst="line">
              <a:avLst/>
            </a:prstGeom>
            <a:noFill/>
            <a:ln w="762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8" name="Shape 88"/>
            <p:cNvSpPr/>
            <p:nvPr/>
          </p:nvSpPr>
          <p:spPr>
            <a:xfrm>
              <a:off x="6249932" y="3878464"/>
              <a:ext cx="501149"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r>
                <a:t>Photo: iStock</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7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 name="keynote logo image maybe3.jpg"/>
          <p:cNvPicPr>
            <a:picLocks noChangeAspect="1"/>
          </p:cNvPicPr>
          <p:nvPr/>
        </p:nvPicPr>
        <p:blipFill>
          <a:blip r:embed="rId2">
            <a:extLst/>
          </a:blip>
          <a:srcRect l="2854" r="2854"/>
          <a:stretch>
            <a:fillRect/>
          </a:stretch>
        </p:blipFill>
        <p:spPr>
          <a:xfrm>
            <a:off x="0" y="0"/>
            <a:ext cx="13004800" cy="9753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Shape 688"/>
          <p:cNvSpPr>
            <a:spLocks noGrp="1"/>
          </p:cNvSpPr>
          <p:nvPr>
            <p:ph type="title"/>
          </p:nvPr>
        </p:nvSpPr>
        <p:spPr>
          <a:prstGeom prst="rect">
            <a:avLst/>
          </a:prstGeom>
        </p:spPr>
        <p:txBody>
          <a:bodyPr/>
          <a:lstStyle>
            <a:lvl1pPr>
              <a:tabLst>
                <a:tab pos="952500" algn="l"/>
              </a:tabLst>
            </a:lvl1pPr>
          </a:lstStyle>
          <a:p>
            <a:r>
              <a:t>Conditions of Use</a:t>
            </a:r>
          </a:p>
        </p:txBody>
      </p:sp>
      <p:sp>
        <p:nvSpPr>
          <p:cNvPr id="689" name="Shape 689"/>
          <p:cNvSpPr/>
          <p:nvPr/>
        </p:nvSpPr>
        <p:spPr>
          <a:xfrm>
            <a:off x="774700" y="2527300"/>
            <a:ext cx="5524500" cy="5283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lvl="1" indent="0">
              <a:spcBef>
                <a:spcPts val="900"/>
              </a:spcBef>
              <a:tabLst>
                <a:tab pos="901700" algn="l"/>
              </a:tabLst>
              <a:defRPr sz="2000" b="1">
                <a:solidFill>
                  <a:srgbClr val="FFDB1A"/>
                </a:solidFill>
              </a:defRPr>
            </a:pPr>
            <a:r>
              <a:t>You MAY:</a:t>
            </a:r>
          </a:p>
          <a:p>
            <a:pPr marL="288000" marR="457200" indent="-288000">
              <a:spcBef>
                <a:spcPts val="1500"/>
              </a:spcBef>
              <a:buSzPct val="100000"/>
              <a:buAutoNum type="alphaLcParenBoth"/>
              <a:tabLst/>
              <a:defRPr sz="1200" spc="5">
                <a:solidFill>
                  <a:srgbClr val="FFFFFF"/>
                </a:solidFill>
              </a:defRPr>
            </a:pPr>
            <a:r>
              <a:rPr spc="6"/>
              <a:t>Use the Presentation Media files for presentations in your classrooms using a data projector, interactive whiteboard or overhead projector.</a:t>
            </a:r>
          </a:p>
          <a:p>
            <a:pPr marL="288000" marR="457200" indent="-288000">
              <a:spcBef>
                <a:spcPts val="1500"/>
              </a:spcBef>
              <a:buSzPct val="100000"/>
              <a:buAutoNum type="alphaLcParenBoth"/>
              <a:tabLst/>
              <a:defRPr sz="1200" spc="5">
                <a:solidFill>
                  <a:srgbClr val="FFFFFF"/>
                </a:solidFill>
              </a:defRPr>
            </a:pPr>
            <a:r>
              <a:rPr spc="6"/>
              <a:t>Place the Presentation Media files on any staff computer within the school, including staff laptops, but not in contradiction to clause (g).</a:t>
            </a:r>
          </a:p>
          <a:p>
            <a:pPr marL="288000" marR="457200" indent="-288000">
              <a:buSzPct val="100000"/>
              <a:buAutoNum type="alphaLcParenBoth"/>
              <a:tabLst/>
              <a:defRPr sz="1200" spc="5">
                <a:solidFill>
                  <a:srgbClr val="FFFFFF"/>
                </a:solidFill>
              </a:defRPr>
            </a:pPr>
            <a:r>
              <a:rPr spc="6"/>
              <a:t>Place the Presentation Media files on:</a:t>
            </a:r>
          </a:p>
          <a:p>
            <a:pPr marL="468000" marR="457200" lvl="1" indent="-180000">
              <a:buSzPct val="125000"/>
              <a:buChar char="•"/>
              <a:tabLst/>
              <a:defRPr sz="1200" spc="5">
                <a:solidFill>
                  <a:srgbClr val="FFFFFF"/>
                </a:solidFill>
              </a:defRPr>
            </a:pPr>
            <a:r>
              <a:rPr spc="6"/>
              <a:t>The school’s intranet (school computer network)</a:t>
            </a:r>
          </a:p>
          <a:p>
            <a:pPr marL="468000" marR="457200" lvl="1" indent="-180000">
              <a:buSzPct val="125000"/>
              <a:buChar char="•"/>
              <a:tabLst/>
              <a:defRPr sz="1200" spc="5">
                <a:solidFill>
                  <a:srgbClr val="FFFFFF"/>
                </a:solidFill>
              </a:defRPr>
            </a:pPr>
            <a:r>
              <a:rPr spc="6"/>
              <a:t>VLE (Virtual Learning Environment)</a:t>
            </a:r>
          </a:p>
          <a:p>
            <a:pPr marL="468000" marR="457200" lvl="1" indent="-180000">
              <a:buSzPct val="125000"/>
              <a:buChar char="•"/>
              <a:tabLst/>
              <a:defRPr sz="1200" spc="5">
                <a:solidFill>
                  <a:srgbClr val="FFFFFF"/>
                </a:solidFill>
              </a:defRPr>
            </a:pPr>
            <a:r>
              <a:rPr spc="6"/>
              <a:t>A CMS (Content Management System). </a:t>
            </a:r>
          </a:p>
          <a:p>
            <a:pPr marL="0" marR="457200">
              <a:spcBef>
                <a:spcPts val="1500"/>
              </a:spcBef>
              <a:tabLst/>
              <a:defRPr sz="1200" spc="5">
                <a:solidFill>
                  <a:srgbClr val="FFFFFF"/>
                </a:solidFill>
              </a:defRPr>
            </a:pPr>
            <a:r>
              <a:rPr spc="6"/>
              <a:t>Student and staff access must be restricted to those who are enrolled/working on the campus of the registered purchaser. Student and staff access to a VLE or a CMS must be controlled by a user login and password protocol, but not in contradiction to clause (f). If students have access, they need to be made aware of the Conditions of Use and are only allowed to view the content.</a:t>
            </a:r>
          </a:p>
          <a:p>
            <a:pPr marL="288000" marR="457200" indent="-288000">
              <a:spcBef>
                <a:spcPts val="1500"/>
              </a:spcBef>
              <a:buSzPct val="100000"/>
              <a:buAutoNum type="alphaLcParenBoth" startAt="4"/>
              <a:tabLst/>
              <a:defRPr sz="1200" spc="5">
                <a:solidFill>
                  <a:srgbClr val="FFFFFF"/>
                </a:solidFill>
              </a:defRPr>
            </a:pPr>
            <a:r>
              <a:rPr spc="6"/>
              <a:t>Edit and customise the Presentation Media files by adding, deleting, and modifying information to better suit your needs, but not in contradiction to clauses 2 (c) - (d).</a:t>
            </a:r>
          </a:p>
          <a:p>
            <a:pPr marL="288000" marR="457200" indent="-288000">
              <a:spcBef>
                <a:spcPts val="1500"/>
              </a:spcBef>
              <a:buSzPct val="100000"/>
              <a:buAutoNum type="alphaLcParenBoth" startAt="4"/>
              <a:tabLst/>
              <a:defRPr sz="1200" spc="5">
                <a:solidFill>
                  <a:srgbClr val="FFFFFF"/>
                </a:solidFill>
              </a:defRPr>
            </a:pPr>
            <a:r>
              <a:rPr spc="6"/>
              <a:t>Print out the Presentation Media files in PowerPoint</a:t>
            </a:r>
            <a:r>
              <a:rPr spc="6" baseline="-8333"/>
              <a:t>®</a:t>
            </a:r>
            <a:r>
              <a:rPr spc="6"/>
              <a:t> or Keynote</a:t>
            </a:r>
            <a:r>
              <a:rPr spc="6" baseline="-8333"/>
              <a:t>®</a:t>
            </a:r>
            <a:r>
              <a:rPr spc="6"/>
              <a:t> </a:t>
            </a:r>
            <a:r>
              <a:rPr b="1" spc="6"/>
              <a:t>“Handouts”</a:t>
            </a:r>
            <a:r>
              <a:rPr spc="6"/>
              <a:t> mode for the express purpose of allowing students to make their own notes about the presentation, but not in contradiction to clause (e).</a:t>
            </a:r>
          </a:p>
        </p:txBody>
      </p:sp>
      <p:sp>
        <p:nvSpPr>
          <p:cNvPr id="690" name="Shape 690"/>
          <p:cNvSpPr/>
          <p:nvPr/>
        </p:nvSpPr>
        <p:spPr>
          <a:xfrm>
            <a:off x="774700" y="1447800"/>
            <a:ext cx="11277600" cy="829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1" indent="0">
              <a:spcBef>
                <a:spcPts val="600"/>
              </a:spcBef>
              <a:tabLst>
                <a:tab pos="901700" algn="l"/>
              </a:tabLst>
              <a:defRPr sz="1200">
                <a:solidFill>
                  <a:srgbClr val="FFFFFF"/>
                </a:solidFill>
              </a:defRPr>
            </a:pPr>
            <a:r>
              <a:rPr spc="6">
                <a:latin typeface="Myriad Pro"/>
                <a:ea typeface="Myriad Pro"/>
                <a:cs typeface="Myriad Pro"/>
                <a:sym typeface="Myriad Pro"/>
              </a:rPr>
              <a:t>NOTE: </a:t>
            </a:r>
            <a:r>
              <a:rPr spc="6">
                <a:latin typeface="Myriad Pro Semibold"/>
                <a:ea typeface="Myriad Pro Semibold"/>
                <a:cs typeface="Myriad Pro Semibold"/>
                <a:sym typeface="Myriad Pro Semibold"/>
              </a:rPr>
              <a:t>Presentation Media</a:t>
            </a:r>
            <a:r>
              <a:rPr spc="6">
                <a:latin typeface="Myriad Pro"/>
                <a:ea typeface="Myriad Pro"/>
                <a:cs typeface="Myriad Pro"/>
                <a:sym typeface="Myriad Pro"/>
              </a:rPr>
              <a:t> = presentations available on CD-ROM/DVD-ROM or as downloads</a:t>
            </a:r>
          </a:p>
          <a:p>
            <a:pPr marL="0" lvl="1" indent="0">
              <a:spcBef>
                <a:spcPts val="1000"/>
              </a:spcBef>
              <a:tabLst>
                <a:tab pos="901700" algn="l"/>
              </a:tabLst>
              <a:defRPr sz="2000">
                <a:solidFill>
                  <a:srgbClr val="FFFFFF"/>
                </a:solidFill>
              </a:defRPr>
            </a:pPr>
            <a:r>
              <a:rPr b="1" spc="11"/>
              <a:t>BIOZONE</a:t>
            </a:r>
            <a:r>
              <a:rPr spc="11"/>
              <a:t> retains copyright to the intellectual property included in the Presentation Media files, with acknowledgement that certain photos are used under license and are credited appropriately.</a:t>
            </a:r>
          </a:p>
        </p:txBody>
      </p:sp>
      <p:sp>
        <p:nvSpPr>
          <p:cNvPr id="691" name="Shape 691"/>
          <p:cNvSpPr/>
          <p:nvPr/>
        </p:nvSpPr>
        <p:spPr>
          <a:xfrm>
            <a:off x="6807200" y="2527300"/>
            <a:ext cx="5760000" cy="4991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indent="71999">
              <a:spcBef>
                <a:spcPts val="2000"/>
              </a:spcBef>
              <a:tabLst>
                <a:tab pos="901700" algn="l"/>
              </a:tabLst>
              <a:defRPr sz="2000">
                <a:solidFill>
                  <a:srgbClr val="FFDB1A"/>
                </a:solidFill>
              </a:defRPr>
            </a:pPr>
            <a:r>
              <a:rPr b="1"/>
              <a:t>You MAY NOT:</a:t>
            </a:r>
            <a:endParaRPr spc="11"/>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to the </a:t>
            </a:r>
            <a:r>
              <a:rPr b="1" spc="6"/>
              <a:t>Internet</a:t>
            </a:r>
            <a:r>
              <a:rPr spc="6"/>
              <a:t> or on a service that may be accessed </a:t>
            </a:r>
            <a:r>
              <a:rPr b="1" spc="6"/>
              <a:t>off-campus</a:t>
            </a:r>
            <a:r>
              <a:rPr spc="6"/>
              <a:t> unless access to the service is protected by a user login and password protocol, and is restricted to students and staff enrolled/working on the campus of the registered purchaser.</a:t>
            </a:r>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student laptop computers.</a:t>
            </a:r>
          </a:p>
          <a:p>
            <a:pPr marL="360000" marR="457200" indent="-288000">
              <a:spcBef>
                <a:spcPts val="1500"/>
              </a:spcBef>
              <a:buSzPct val="100000"/>
              <a:buAutoNum type="alphaLcParenBoth"/>
              <a:tabLst>
                <a:tab pos="1016000" algn="l"/>
              </a:tabLst>
              <a:defRPr sz="1200" spc="5">
                <a:solidFill>
                  <a:srgbClr val="FFFFFF"/>
                </a:solidFill>
              </a:defRPr>
            </a:pPr>
            <a:r>
              <a:rPr b="1" spc="6"/>
              <a:t>REMOVE</a:t>
            </a:r>
            <a:r>
              <a:rPr spc="6"/>
              <a:t> any of the references to BIOZONE, the </a:t>
            </a:r>
            <a:r>
              <a:rPr b="1" spc="6"/>
              <a:t>title slides</a:t>
            </a:r>
            <a:r>
              <a:rPr spc="6"/>
              <a:t>, </a:t>
            </a:r>
            <a:r>
              <a:rPr b="1" spc="6"/>
              <a:t>copyright notices</a:t>
            </a:r>
            <a:r>
              <a:rPr spc="6"/>
              <a:t>, </a:t>
            </a:r>
            <a:r>
              <a:rPr b="1" spc="6"/>
              <a:t>photo credits</a:t>
            </a:r>
            <a:r>
              <a:rPr spc="6"/>
              <a:t>, or </a:t>
            </a:r>
            <a:r>
              <a:rPr b="1" spc="6"/>
              <a:t>Conditions of Use</a:t>
            </a:r>
            <a:r>
              <a:rPr spc="6"/>
              <a:t> from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b="1" spc="6"/>
              <a:t>Create</a:t>
            </a:r>
            <a:r>
              <a:rPr spc="6"/>
              <a:t> a </a:t>
            </a:r>
            <a:r>
              <a:rPr b="1" spc="6"/>
              <a:t>NEW</a:t>
            </a:r>
            <a:r>
              <a:rPr spc="6"/>
              <a:t> document using any of the graphics/images in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spc="6"/>
              <a:t>Print the Presentation Media files on to </a:t>
            </a:r>
            <a:r>
              <a:rPr b="1" spc="6"/>
              <a:t>paper</a:t>
            </a:r>
            <a:r>
              <a:rPr spc="6"/>
              <a:t> to make your own </a:t>
            </a:r>
            <a:r>
              <a:rPr b="1" spc="6"/>
              <a:t>worksheets</a:t>
            </a:r>
            <a:r>
              <a:rPr spc="6"/>
              <a:t> for distribution to students.</a:t>
            </a:r>
          </a:p>
          <a:p>
            <a:pPr marL="360000" marR="457200" indent="-288000">
              <a:spcBef>
                <a:spcPts val="1500"/>
              </a:spcBef>
              <a:buSzPct val="100000"/>
              <a:buAutoNum type="alphaLcParenBoth"/>
              <a:tabLst>
                <a:tab pos="1016000" algn="l"/>
              </a:tabLst>
              <a:defRPr sz="1200" spc="5">
                <a:solidFill>
                  <a:srgbClr val="FFFFFF"/>
                </a:solidFill>
              </a:defRPr>
            </a:pPr>
            <a:r>
              <a:rPr spc="6"/>
              <a:t>Incorporate any part of the Presentation Media files for the production of another </a:t>
            </a:r>
            <a:r>
              <a:rPr b="1" spc="6"/>
              <a:t>commercial product</a:t>
            </a:r>
            <a:r>
              <a:rPr spc="6"/>
              <a:t>.</a:t>
            </a:r>
          </a:p>
          <a:p>
            <a:pPr marL="360000" marR="457200" indent="-288000">
              <a:spcBef>
                <a:spcPts val="1500"/>
              </a:spcBef>
              <a:buSzPct val="100000"/>
              <a:buAutoNum type="alphaLcParenBoth"/>
              <a:tabLst>
                <a:tab pos="1016000" algn="l"/>
              </a:tabLst>
              <a:defRPr sz="1200" spc="5">
                <a:solidFill>
                  <a:srgbClr val="FFFFFF"/>
                </a:solidFill>
              </a:defRPr>
            </a:pPr>
            <a:r>
              <a:rPr spc="6"/>
              <a:t>Share or give away any content </a:t>
            </a:r>
            <a:r>
              <a:rPr b="1" spc="6"/>
              <a:t>off-campus</a:t>
            </a:r>
            <a:r>
              <a:rPr spc="6"/>
              <a:t>. This prohibition apples to, but is not limited to, sharing via the Internet or any website, (examples: YouTube, slide sharing websites).</a:t>
            </a:r>
          </a:p>
        </p:txBody>
      </p:sp>
      <p:sp>
        <p:nvSpPr>
          <p:cNvPr id="692" name="Shape 692"/>
          <p:cNvSpPr/>
          <p:nvPr/>
        </p:nvSpPr>
        <p:spPr>
          <a:xfrm>
            <a:off x="711200" y="7518400"/>
            <a:ext cx="6350000" cy="292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b"/>
          <a:lstStyle/>
          <a:p>
            <a:pPr marL="0">
              <a:tabLst>
                <a:tab pos="1079500" algn="l"/>
              </a:tabLst>
              <a:defRPr sz="1000">
                <a:solidFill>
                  <a:srgbClr val="FFFFFF"/>
                </a:solidFill>
                <a:latin typeface="Myriad Pro"/>
                <a:ea typeface="Myriad Pro"/>
                <a:cs typeface="Myriad Pro"/>
                <a:sym typeface="Myriad Pro"/>
              </a:defRPr>
            </a:pPr>
            <a:r>
              <a:t>Conditions of Use are subject to change without notice. Visit </a:t>
            </a:r>
            <a:r>
              <a:rPr u="sng">
                <a:hlinkClick r:id="rId2"/>
              </a:rPr>
              <a:t>http://www.biozone.com.au/faqconditionsofuse/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p:cNvSpPr>
          <p:nvPr>
            <p:ph type="title"/>
          </p:nvPr>
        </p:nvSpPr>
        <p:spPr>
          <a:prstGeom prst="rect">
            <a:avLst/>
          </a:prstGeom>
        </p:spPr>
        <p:txBody>
          <a:bodyPr/>
          <a:lstStyle>
            <a:lvl1pPr>
              <a:tabLst>
                <a:tab pos="952500" algn="l"/>
              </a:tabLst>
            </a:lvl1pPr>
          </a:lstStyle>
          <a:p>
            <a:r>
              <a:t>Photo Credits</a:t>
            </a:r>
          </a:p>
        </p:txBody>
      </p:sp>
      <p:sp>
        <p:nvSpPr>
          <p:cNvPr id="695" name="Shape 695"/>
          <p:cNvSpPr>
            <a:spLocks noGrp="1"/>
          </p:cNvSpPr>
          <p:nvPr>
            <p:ph type="body" sz="half" idx="1"/>
          </p:nvPr>
        </p:nvSpPr>
        <p:spPr>
          <a:xfrm>
            <a:off x="728300" y="1800000"/>
            <a:ext cx="5172591" cy="6273801"/>
          </a:xfrm>
          <a:prstGeom prst="rect">
            <a:avLst/>
          </a:prstGeom>
        </p:spPr>
        <p:txBody>
          <a:bodyPr/>
          <a:lstStyle/>
          <a:p>
            <a:pPr marL="336000" indent="-336000">
              <a:tabLst>
                <a:tab pos="1016000" algn="l"/>
              </a:tabLst>
            </a:pPr>
            <a:r>
              <a:t>Photographic images are used under license from the following commercial photo libraries:</a:t>
            </a:r>
          </a:p>
          <a:p>
            <a:pPr marL="611999" lvl="1">
              <a:tabLst>
                <a:tab pos="1485900" algn="l"/>
              </a:tabLst>
            </a:pPr>
            <a:r>
              <a:rPr b="1"/>
              <a:t>Corel Corporation</a:t>
            </a:r>
            <a:r>
              <a:t> Professional Photos (uncoded)</a:t>
            </a:r>
          </a:p>
          <a:p>
            <a:pPr marL="611999" lvl="1">
              <a:tabLst>
                <a:tab pos="1485900" algn="l"/>
              </a:tabLst>
            </a:pPr>
            <a:r>
              <a:rPr b="1"/>
              <a:t>ArtToday</a:t>
            </a:r>
            <a:r>
              <a:t>.com (coded</a:t>
            </a:r>
            <a:r>
              <a:rPr b="1"/>
              <a:t> AT</a:t>
            </a:r>
            <a:r>
              <a:t>)</a:t>
            </a:r>
          </a:p>
          <a:p>
            <a:pPr marL="611999" lvl="1">
              <a:tabLst>
                <a:tab pos="1485900" algn="l"/>
              </a:tabLst>
            </a:pPr>
            <a:r>
              <a:rPr b="1"/>
              <a:t>Clipart</a:t>
            </a:r>
            <a:r>
              <a:t>.com (coded </a:t>
            </a:r>
            <a:r>
              <a:rPr b="1"/>
              <a:t>CA</a:t>
            </a:r>
            <a:r>
              <a:t>)</a:t>
            </a:r>
          </a:p>
          <a:p>
            <a:pPr marL="611999" lvl="1">
              <a:tabLst>
                <a:tab pos="1485900" algn="l"/>
              </a:tabLst>
            </a:pPr>
            <a:r>
              <a:rPr b="1"/>
              <a:t>PhotoObjects</a:t>
            </a:r>
            <a:r>
              <a:t>.com (coded </a:t>
            </a:r>
            <a:r>
              <a:rPr b="1"/>
              <a:t>PO</a:t>
            </a:r>
            <a:r>
              <a:t>)</a:t>
            </a:r>
          </a:p>
          <a:p>
            <a:pPr marL="611999" lvl="1">
              <a:tabLst>
                <a:tab pos="1485900" algn="l"/>
              </a:tabLst>
            </a:pPr>
            <a:r>
              <a:rPr b="1"/>
              <a:t>iStock</a:t>
            </a:r>
            <a:r>
              <a:t>.com (coded </a:t>
            </a:r>
            <a:r>
              <a:rPr b="1"/>
              <a:t>iStock</a:t>
            </a:r>
            <a:r>
              <a:t>)</a:t>
            </a:r>
          </a:p>
          <a:p>
            <a:pPr marL="611999" lvl="1">
              <a:tabLst>
                <a:tab pos="1485900" algn="l"/>
              </a:tabLst>
            </a:pPr>
            <a:r>
              <a:rPr b="1"/>
              <a:t>Hemera</a:t>
            </a:r>
            <a:r>
              <a:t> Technologies Inc. (coded </a:t>
            </a:r>
            <a:r>
              <a:rPr b="1"/>
              <a:t>Hemera</a:t>
            </a:r>
            <a:r>
              <a:t>)</a:t>
            </a:r>
          </a:p>
          <a:p>
            <a:pPr marL="611999" lvl="1">
              <a:tabLst>
                <a:tab pos="1485900" algn="l"/>
              </a:tabLst>
            </a:pPr>
            <a:r>
              <a:rPr b="1"/>
              <a:t>Photos</a:t>
            </a:r>
            <a:r>
              <a:t>.com (coded </a:t>
            </a:r>
            <a:r>
              <a:rPr b="1"/>
              <a:t>PC</a:t>
            </a:r>
            <a:r>
              <a:t>)</a:t>
            </a:r>
          </a:p>
          <a:p>
            <a:pPr marL="611999" lvl="1">
              <a:tabLst>
                <a:tab pos="1485900" algn="l"/>
              </a:tabLst>
            </a:pPr>
            <a:r>
              <a:rPr b="1"/>
              <a:t>Education interactive</a:t>
            </a:r>
            <a:r>
              <a:t> (coded </a:t>
            </a:r>
            <a:r>
              <a:rPr b="1"/>
              <a:t>EII</a:t>
            </a:r>
            <a:r>
              <a:t>)</a:t>
            </a:r>
          </a:p>
          <a:p>
            <a:pPr marL="611999" lvl="1">
              <a:tabLst>
                <a:tab pos="1485900" algn="l"/>
              </a:tabLst>
            </a:pPr>
            <a:r>
              <a:rPr b="1"/>
              <a:t>Digital Stock</a:t>
            </a:r>
            <a:r>
              <a:t> (coded </a:t>
            </a:r>
            <a:r>
              <a:rPr b="1"/>
              <a:t>DS</a:t>
            </a:r>
            <a:r>
              <a:t>)</a:t>
            </a:r>
          </a:p>
          <a:p>
            <a:pPr marL="611999" lvl="1">
              <a:tabLst>
                <a:tab pos="1485900" algn="l"/>
              </a:tabLst>
            </a:pPr>
            <a:r>
              <a:rPr b="1"/>
              <a:t>LifeArt</a:t>
            </a:r>
            <a:r>
              <a:t> (coded </a:t>
            </a:r>
            <a:r>
              <a:rPr b="1"/>
              <a:t>LA</a:t>
            </a:r>
            <a:r>
              <a:t>)</a:t>
            </a:r>
          </a:p>
          <a:p>
            <a:pPr marL="611999" lvl="1">
              <a:tabLst>
                <a:tab pos="1485900" algn="l"/>
              </a:tabLst>
            </a:pPr>
            <a:r>
              <a:rPr b="1"/>
              <a:t>Dollar Photo Club</a:t>
            </a:r>
            <a:r>
              <a:t> (coded </a:t>
            </a:r>
            <a:r>
              <a:rPr b="1"/>
              <a:t>DPC</a:t>
            </a:r>
            <a:r>
              <a:t>)</a:t>
            </a:r>
          </a:p>
          <a:p>
            <a:pPr marL="336000" indent="-336000">
              <a:tabLst>
                <a:tab pos="1016000" algn="l"/>
              </a:tabLst>
            </a:pPr>
            <a:r>
              <a:t>3D models were created using </a:t>
            </a:r>
            <a:r>
              <a:rPr b="1"/>
              <a:t>Poser</a:t>
            </a:r>
          </a:p>
          <a:p>
            <a:pPr marL="336000" indent="-336000">
              <a:tabLst>
                <a:tab pos="1016000" algn="l"/>
              </a:tabLst>
            </a:pPr>
            <a:r>
              <a:t>Additional artwork and photographs are the property of </a:t>
            </a:r>
            <a:r>
              <a:rPr b="1"/>
              <a:t>BIOZONE</a:t>
            </a:r>
            <a:r>
              <a:t> International Ltd. All rights reserved.</a:t>
            </a:r>
          </a:p>
          <a:p>
            <a:pPr>
              <a:tabLst>
                <a:tab pos="1016000" algn="l"/>
              </a:tabLst>
            </a:pPr>
            <a:r>
              <a:t>Some 2D artwork has been adapted from TechPool STUDIOS LifeArt Collections, used under licence.</a:t>
            </a:r>
          </a:p>
        </p:txBody>
      </p:sp>
      <p:sp>
        <p:nvSpPr>
          <p:cNvPr id="696" name="Shape 696"/>
          <p:cNvSpPr/>
          <p:nvPr/>
        </p:nvSpPr>
        <p:spPr>
          <a:xfrm>
            <a:off x="6807200" y="1803400"/>
            <a:ext cx="5156200" cy="3568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81000" indent="-381000">
              <a:lnSpc>
                <a:spcPts val="1900"/>
              </a:lnSpc>
              <a:spcBef>
                <a:spcPts val="2000"/>
              </a:spcBef>
              <a:buClr>
                <a:srgbClr val="FFFFFF"/>
              </a:buClr>
              <a:buSzPct val="200000"/>
              <a:buFont typeface="Lucida Grande"/>
              <a:buChar char="‣"/>
              <a:tabLst>
                <a:tab pos="1016000" algn="l"/>
              </a:tabLst>
              <a:defRPr sz="1600">
                <a:solidFill>
                  <a:srgbClr val="FFFFFF"/>
                </a:solidFill>
              </a:defRPr>
            </a:pPr>
            <a:r>
              <a:t>Images from the Public Domain: Where these licenses have been used, authors and licenses have been acknowledged alongside their image.</a:t>
            </a:r>
          </a:p>
          <a:p>
            <a:pPr marL="633599" lvl="2" indent="-252000">
              <a:lnSpc>
                <a:spcPts val="1400"/>
              </a:lnSpc>
              <a:spcBef>
                <a:spcPts val="600"/>
              </a:spcBef>
              <a:buSzPct val="150000"/>
              <a:buChar char="•"/>
              <a:tabLst>
                <a:tab pos="1485900" algn="l"/>
              </a:tabLst>
              <a:defRPr sz="1200">
                <a:solidFill>
                  <a:srgbClr val="FFFFFF"/>
                </a:solidFill>
              </a:defRPr>
            </a:pPr>
            <a:r>
              <a:rPr b="1"/>
              <a:t>Centers for Disease Control</a:t>
            </a:r>
            <a:r>
              <a:t> (coded </a:t>
            </a:r>
            <a:r>
              <a:rPr b="1"/>
              <a:t>CDC</a:t>
            </a:r>
            <a:r>
              <a:t>)</a:t>
            </a:r>
          </a:p>
          <a:p>
            <a:pPr marL="633599" lvl="2" indent="-252000">
              <a:lnSpc>
                <a:spcPts val="1400"/>
              </a:lnSpc>
              <a:spcBef>
                <a:spcPts val="600"/>
              </a:spcBef>
              <a:buSzPct val="150000"/>
              <a:buChar char="•"/>
              <a:tabLst>
                <a:tab pos="1485900" algn="l"/>
              </a:tabLst>
              <a:defRPr sz="1200">
                <a:solidFill>
                  <a:srgbClr val="FFFFFF"/>
                </a:solidFill>
              </a:defRPr>
            </a:pPr>
            <a:r>
              <a:rPr b="1"/>
              <a:t>National Institutes of Health</a:t>
            </a:r>
            <a:r>
              <a:t> (coded </a:t>
            </a:r>
            <a:r>
              <a:rPr b="1"/>
              <a:t>NIH</a:t>
            </a:r>
            <a:r>
              <a:t>)</a:t>
            </a:r>
          </a:p>
          <a:p>
            <a:pPr marL="633599" lvl="2" indent="-252000">
              <a:lnSpc>
                <a:spcPts val="1400"/>
              </a:lnSpc>
              <a:spcBef>
                <a:spcPts val="600"/>
              </a:spcBef>
              <a:buSzPct val="150000"/>
              <a:buChar char="•"/>
              <a:tabLst>
                <a:tab pos="1638300" algn="l"/>
              </a:tabLst>
              <a:defRPr sz="1200">
                <a:solidFill>
                  <a:srgbClr val="FFFFFF"/>
                </a:solidFill>
              </a:defRPr>
            </a:pPr>
            <a:r>
              <a:rPr b="1"/>
              <a:t>National Aeronautics and Space Administration </a:t>
            </a:r>
            <a:r>
              <a:t>(</a:t>
            </a:r>
            <a:r>
              <a:rPr b="1"/>
              <a:t>NASA</a:t>
            </a:r>
            <a:r>
              <a:t>)</a:t>
            </a:r>
          </a:p>
          <a:p>
            <a:pPr marL="633599" lvl="2" indent="-252000">
              <a:lnSpc>
                <a:spcPts val="1400"/>
              </a:lnSpc>
              <a:spcBef>
                <a:spcPts val="600"/>
              </a:spcBef>
              <a:buSzPct val="150000"/>
              <a:buChar char="•"/>
              <a:tabLst>
                <a:tab pos="1638300" algn="l"/>
              </a:tabLst>
              <a:defRPr sz="1200">
                <a:solidFill>
                  <a:srgbClr val="FFFFFF"/>
                </a:solidFill>
              </a:defRPr>
            </a:pPr>
            <a:r>
              <a:t>Images from the public domain include limited copyright, </a:t>
            </a:r>
            <a:br/>
            <a:r>
              <a:t>copyright expired, uncopyrighted, or uncopyrightable material:</a:t>
            </a:r>
          </a:p>
          <a:p>
            <a:pPr marL="900000" lvl="3" indent="-252000">
              <a:lnSpc>
                <a:spcPts val="1400"/>
              </a:lnSpc>
              <a:spcBef>
                <a:spcPts val="600"/>
              </a:spcBef>
              <a:buSzPct val="100000"/>
              <a:buChar char="•"/>
              <a:tabLst>
                <a:tab pos="1638300" algn="l"/>
              </a:tabLst>
              <a:defRPr sz="1200">
                <a:solidFill>
                  <a:srgbClr val="FFFFFF"/>
                </a:solidFill>
              </a:defRPr>
            </a:pPr>
            <a:r>
              <a:rPr b="1"/>
              <a:t>Licenses including: GNU Free Documentation License</a:t>
            </a:r>
            <a:br>
              <a:rPr b="1"/>
            </a:br>
            <a:r>
              <a:rPr u="sng">
                <a:hlinkClick r:id="rId2"/>
              </a:rPr>
              <a:t>http://www.gnu.org/copyleft/fdl.html</a:t>
            </a:r>
          </a:p>
          <a:p>
            <a:pPr marL="900000" lvl="3" indent="-252000">
              <a:lnSpc>
                <a:spcPts val="1400"/>
              </a:lnSpc>
              <a:spcBef>
                <a:spcPts val="600"/>
              </a:spcBef>
              <a:buSzPct val="100000"/>
              <a:buChar char="•"/>
              <a:tabLst>
                <a:tab pos="1638300" algn="l"/>
              </a:tabLst>
              <a:defRPr sz="1200">
                <a:solidFill>
                  <a:srgbClr val="FFFFFF"/>
                </a:solidFill>
              </a:defRPr>
            </a:pPr>
            <a:r>
              <a:rPr b="1"/>
              <a:t>Creative Commons Attribution Share Alike</a:t>
            </a:r>
            <a:br>
              <a:rPr b="1"/>
            </a:br>
            <a:r>
              <a:rPr u="sng">
                <a:hlinkClick r:id="rId3"/>
              </a:rPr>
              <a:t>http://creativecommons.org/licenses/by-sa/3.0/</a:t>
            </a:r>
          </a:p>
          <a:p>
            <a:pPr marL="900000" lvl="3" indent="-252000">
              <a:lnSpc>
                <a:spcPts val="1400"/>
              </a:lnSpc>
              <a:spcBef>
                <a:spcPts val="600"/>
              </a:spcBef>
              <a:buSzPct val="100000"/>
              <a:buChar char="•"/>
              <a:tabLst>
                <a:tab pos="1638300" algn="l"/>
              </a:tabLst>
              <a:defRPr sz="1200" b="1">
                <a:solidFill>
                  <a:srgbClr val="FFFFFF"/>
                </a:solidFill>
              </a:defRPr>
            </a:pPr>
            <a:r>
              <a:t>Wikimedia Commons</a:t>
            </a:r>
          </a:p>
        </p:txBody>
      </p:sp>
      <p:grpSp>
        <p:nvGrpSpPr>
          <p:cNvPr id="699" name="Group 699"/>
          <p:cNvGrpSpPr/>
          <p:nvPr/>
        </p:nvGrpSpPr>
        <p:grpSpPr>
          <a:xfrm>
            <a:off x="6807200" y="5384800"/>
            <a:ext cx="5003800" cy="1841500"/>
            <a:chOff x="0" y="0"/>
            <a:chExt cx="5003800" cy="1841500"/>
          </a:xfrm>
        </p:grpSpPr>
        <p:sp>
          <p:nvSpPr>
            <p:cNvPr id="697" name="Shape 697"/>
            <p:cNvSpPr/>
            <p:nvPr/>
          </p:nvSpPr>
          <p:spPr>
            <a:xfrm>
              <a:off x="0" y="0"/>
              <a:ext cx="5003800" cy="1841500"/>
            </a:xfrm>
            <a:prstGeom prst="rect">
              <a:avLst/>
            </a:prstGeom>
            <a:solidFill>
              <a:srgbClr val="FFFFFF">
                <a:alpha val="8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98" name="Shape 698"/>
            <p:cNvSpPr/>
            <p:nvPr/>
          </p:nvSpPr>
          <p:spPr>
            <a:xfrm>
              <a:off x="246508" y="215900"/>
              <a:ext cx="4508501" cy="1412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0">
                <a:spcBef>
                  <a:spcPts val="1200"/>
                </a:spcBef>
                <a:tabLst>
                  <a:tab pos="1016000" algn="l"/>
                </a:tabLst>
                <a:defRPr sz="2400" b="1"/>
              </a:lvl1pPr>
            </a:lstStyle>
            <a:p>
              <a:r>
                <a:t>NOTE: Where images are edited or moved from or within this file, the accompanying photo credit must be retained.</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1" name="PM Ad last slide.pdf"/>
          <p:cNvPicPr>
            <a:picLocks noChangeAspect="1"/>
          </p:cNvPicPr>
          <p:nvPr/>
        </p:nvPicPr>
        <p:blipFill>
          <a:blip r:embed="rId2">
            <a:extLst/>
          </a:blip>
          <a:stretch>
            <a:fillRect/>
          </a:stretch>
        </p:blipFill>
        <p:spPr>
          <a:xfrm>
            <a:off x="-12700" y="-12700"/>
            <a:ext cx="13004800" cy="10007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p:nvPr/>
        </p:nvSpPr>
        <p:spPr>
          <a:xfrm>
            <a:off x="7002908" y="2578100"/>
            <a:ext cx="4236592" cy="5524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7290" y="2830"/>
                  <a:pt x="1268" y="11669"/>
                  <a:pt x="232" y="19911"/>
                </a:cubicBezTo>
                <a:lnTo>
                  <a:pt x="0" y="21600"/>
                </a:lnTo>
              </a:path>
            </a:pathLst>
          </a:custGeom>
          <a:ln w="152400">
            <a:solidFill>
              <a:srgbClr val="006894"/>
            </a:solidFill>
            <a:miter lim="400000"/>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 name="Shape 92"/>
          <p:cNvSpPr>
            <a:spLocks noGrp="1"/>
          </p:cNvSpPr>
          <p:nvPr>
            <p:ph type="title"/>
          </p:nvPr>
        </p:nvSpPr>
        <p:spPr>
          <a:prstGeom prst="rect">
            <a:avLst/>
          </a:prstGeom>
        </p:spPr>
        <p:txBody>
          <a:bodyPr/>
          <a:lstStyle>
            <a:lvl1pPr>
              <a:tabLst>
                <a:tab pos="952500" algn="l"/>
              </a:tabLst>
            </a:lvl1pPr>
          </a:lstStyle>
          <a:p>
            <a:r>
              <a:t>Evidence for Evolution</a:t>
            </a:r>
          </a:p>
        </p:txBody>
      </p:sp>
      <p:sp>
        <p:nvSpPr>
          <p:cNvPr id="93" name="Shape 93"/>
          <p:cNvSpPr>
            <a:spLocks noGrp="1"/>
          </p:cNvSpPr>
          <p:nvPr>
            <p:ph type="body" sz="half" idx="1"/>
          </p:nvPr>
        </p:nvSpPr>
        <p:spPr>
          <a:xfrm>
            <a:off x="368300" y="1790700"/>
            <a:ext cx="5956300" cy="5446167"/>
          </a:xfrm>
          <a:prstGeom prst="rect">
            <a:avLst/>
          </a:prstGeom>
        </p:spPr>
        <p:txBody>
          <a:bodyPr/>
          <a:lstStyle/>
          <a:p>
            <a:pPr marL="720000" lvl="1" indent="-360000">
              <a:spcBef>
                <a:spcPts val="2000"/>
              </a:spcBef>
              <a:buClr>
                <a:schemeClr val="tx2">
                  <a:lumMod val="10000"/>
                </a:schemeClr>
              </a:buClr>
              <a:tabLst>
                <a:tab pos="1384300" algn="l"/>
              </a:tabLst>
            </a:pPr>
            <a:r>
              <a:rPr b="1" dirty="0">
                <a:solidFill>
                  <a:srgbClr val="006994"/>
                </a:solidFill>
              </a:rPr>
              <a:t>Biogeography</a:t>
            </a:r>
            <a:r>
              <a:rPr dirty="0"/>
              <a:t>: The study of geographic distributions can indicate where species may have originally arisen.</a:t>
            </a:r>
          </a:p>
          <a:p>
            <a:pPr marL="720000" lvl="1" indent="-360000">
              <a:spcBef>
                <a:spcPts val="2000"/>
              </a:spcBef>
              <a:buClr>
                <a:schemeClr val="tx2">
                  <a:lumMod val="10000"/>
                </a:schemeClr>
              </a:buClr>
              <a:tabLst>
                <a:tab pos="1384300" algn="l"/>
              </a:tabLst>
            </a:pPr>
            <a:r>
              <a:rPr b="1" dirty="0">
                <a:solidFill>
                  <a:srgbClr val="006994"/>
                </a:solidFill>
              </a:rPr>
              <a:t>Artificial selection</a:t>
            </a:r>
            <a:r>
              <a:rPr dirty="0"/>
              <a:t>: Selective breeding of plants and animals has shown that the phenotypic characteristics of species can change over generations as particular traits are selected in offspring.</a:t>
            </a:r>
          </a:p>
          <a:p>
            <a:pPr marL="720000" lvl="1" indent="-360000">
              <a:spcBef>
                <a:spcPts val="2000"/>
              </a:spcBef>
              <a:buClr>
                <a:schemeClr val="tx2">
                  <a:lumMod val="10000"/>
                </a:schemeClr>
              </a:buClr>
              <a:tabLst>
                <a:tab pos="1384300" algn="l"/>
              </a:tabLst>
            </a:pPr>
            <a:r>
              <a:rPr b="1" dirty="0">
                <a:solidFill>
                  <a:srgbClr val="006994"/>
                </a:solidFill>
              </a:rPr>
              <a:t>Biochemistry</a:t>
            </a:r>
            <a:r>
              <a:rPr dirty="0"/>
              <a:t>: Similarities and differences </a:t>
            </a:r>
            <a:br>
              <a:rPr dirty="0"/>
            </a:br>
            <a:r>
              <a:rPr dirty="0"/>
              <a:t>in the biochemical make-up of organisms </a:t>
            </a:r>
            <a:br>
              <a:rPr dirty="0"/>
            </a:br>
            <a:r>
              <a:rPr dirty="0"/>
              <a:t>can closely parallel similarities and differences in appearance.</a:t>
            </a:r>
          </a:p>
          <a:p>
            <a:pPr marL="720000" lvl="1" indent="-360000">
              <a:spcBef>
                <a:spcPts val="2000"/>
              </a:spcBef>
              <a:buClr>
                <a:schemeClr val="tx2">
                  <a:lumMod val="10000"/>
                </a:schemeClr>
              </a:buClr>
              <a:tabLst>
                <a:tab pos="1384300" algn="l"/>
              </a:tabLst>
            </a:pPr>
            <a:r>
              <a:rPr b="1" dirty="0">
                <a:solidFill>
                  <a:srgbClr val="006994"/>
                </a:solidFill>
              </a:rPr>
              <a:t>Molecular</a:t>
            </a:r>
            <a:r>
              <a:rPr b="1" dirty="0"/>
              <a:t> </a:t>
            </a:r>
            <a:r>
              <a:rPr b="1" dirty="0">
                <a:solidFill>
                  <a:srgbClr val="006994"/>
                </a:solidFill>
              </a:rPr>
              <a:t>genetics</a:t>
            </a:r>
            <a:r>
              <a:rPr dirty="0"/>
              <a:t>: Sequencing of DNA and proteins indicates the degree</a:t>
            </a:r>
            <a:br>
              <a:rPr dirty="0"/>
            </a:br>
            <a:r>
              <a:rPr dirty="0"/>
              <a:t>of relatedness between organisms.</a:t>
            </a:r>
          </a:p>
        </p:txBody>
      </p:sp>
      <p:pic>
        <p:nvPicPr>
          <p:cNvPr id="94" name="Wolf PD.png"/>
          <p:cNvPicPr>
            <a:picLocks noChangeAspect="1"/>
          </p:cNvPicPr>
          <p:nvPr/>
        </p:nvPicPr>
        <p:blipFill>
          <a:blip r:embed="rId2">
            <a:extLst/>
          </a:blip>
          <a:stretch>
            <a:fillRect/>
          </a:stretch>
        </p:blipFill>
        <p:spPr>
          <a:xfrm flipH="1">
            <a:off x="8153400" y="1130300"/>
            <a:ext cx="4419600" cy="3303070"/>
          </a:xfrm>
          <a:prstGeom prst="rect">
            <a:avLst/>
          </a:prstGeom>
          <a:ln w="12700">
            <a:miter lim="400000"/>
          </a:ln>
        </p:spPr>
      </p:pic>
      <p:pic>
        <p:nvPicPr>
          <p:cNvPr id="95" name="Terrier.png"/>
          <p:cNvPicPr>
            <a:picLocks noChangeAspect="1"/>
          </p:cNvPicPr>
          <p:nvPr/>
        </p:nvPicPr>
        <p:blipFill>
          <a:blip r:embed="rId3">
            <a:extLst/>
          </a:blip>
          <a:stretch>
            <a:fillRect/>
          </a:stretch>
        </p:blipFill>
        <p:spPr>
          <a:xfrm>
            <a:off x="7531100" y="2895600"/>
            <a:ext cx="4241800" cy="4814443"/>
          </a:xfrm>
          <a:prstGeom prst="rect">
            <a:avLst/>
          </a:prstGeom>
          <a:ln w="12700">
            <a:miter lim="400000"/>
          </a:ln>
        </p:spPr>
      </p:pic>
      <p:pic>
        <p:nvPicPr>
          <p:cNvPr id="96" name="Yorkshire terrier.png"/>
          <p:cNvPicPr>
            <a:picLocks noChangeAspect="1"/>
          </p:cNvPicPr>
          <p:nvPr/>
        </p:nvPicPr>
        <p:blipFill>
          <a:blip r:embed="rId4">
            <a:extLst/>
          </a:blip>
          <a:stretch>
            <a:fillRect/>
          </a:stretch>
        </p:blipFill>
        <p:spPr>
          <a:xfrm>
            <a:off x="6819900" y="5994400"/>
            <a:ext cx="3064969" cy="3670300"/>
          </a:xfrm>
          <a:prstGeom prst="rect">
            <a:avLst/>
          </a:prstGeom>
          <a:ln w="12700">
            <a:miter lim="400000"/>
          </a:ln>
        </p:spPr>
      </p:pic>
      <p:sp>
        <p:nvSpPr>
          <p:cNvPr id="97" name="Shape 97"/>
          <p:cNvSpPr/>
          <p:nvPr/>
        </p:nvSpPr>
        <p:spPr>
          <a:xfrm>
            <a:off x="9944100" y="7747000"/>
            <a:ext cx="2273300" cy="1326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From grey wolf to Yorkshire terrier: selective breeding can result in phenotypic change</a:t>
            </a:r>
          </a:p>
        </p:txBody>
      </p:sp>
      <p:sp>
        <p:nvSpPr>
          <p:cNvPr id="98" name="Shape 98"/>
          <p:cNvSpPr/>
          <p:nvPr/>
        </p:nvSpPr>
        <p:spPr>
          <a:xfrm>
            <a:off x="12369800" y="9486900"/>
            <a:ext cx="529364"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000000"/>
                </a:solidFill>
              </a:defRPr>
            </a:lvl1pPr>
          </a:lstStyle>
          <a:p>
            <a:r>
              <a:t>All photos: PD</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p:cNvSpPr>
          <p:nvPr>
            <p:ph type="title"/>
          </p:nvPr>
        </p:nvSpPr>
        <p:spPr>
          <a:prstGeom prst="rect">
            <a:avLst/>
          </a:prstGeom>
        </p:spPr>
        <p:txBody>
          <a:bodyPr/>
          <a:lstStyle>
            <a:lvl1pPr>
              <a:tabLst>
                <a:tab pos="952500" algn="l"/>
              </a:tabLst>
            </a:lvl1pPr>
          </a:lstStyle>
          <a:p>
            <a:r>
              <a:t>Decent and Common Ancestry</a:t>
            </a:r>
          </a:p>
        </p:txBody>
      </p:sp>
      <p:pic>
        <p:nvPicPr>
          <p:cNvPr id="101" name="Tree of life_colour.pdf"/>
          <p:cNvPicPr>
            <a:picLocks noChangeAspect="1"/>
          </p:cNvPicPr>
          <p:nvPr/>
        </p:nvPicPr>
        <p:blipFill>
          <a:blip r:embed="rId2">
            <a:extLst/>
          </a:blip>
          <a:stretch>
            <a:fillRect/>
          </a:stretch>
        </p:blipFill>
        <p:spPr>
          <a:xfrm>
            <a:off x="1186669" y="4114198"/>
            <a:ext cx="10121379" cy="4915012"/>
          </a:xfrm>
          <a:prstGeom prst="rect">
            <a:avLst/>
          </a:prstGeom>
          <a:ln w="12700">
            <a:miter lim="400000"/>
          </a:ln>
        </p:spPr>
      </p:pic>
      <p:sp>
        <p:nvSpPr>
          <p:cNvPr id="102" name="Shape 102"/>
          <p:cNvSpPr/>
          <p:nvPr/>
        </p:nvSpPr>
        <p:spPr>
          <a:xfrm>
            <a:off x="5276775" y="9096939"/>
            <a:ext cx="2953334"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lvl1pPr>
          </a:lstStyle>
          <a:p>
            <a:r>
              <a:t>Last Universal Common Ancestor (LUCA)</a:t>
            </a:r>
          </a:p>
        </p:txBody>
      </p:sp>
      <p:sp>
        <p:nvSpPr>
          <p:cNvPr id="103" name="Shape 103"/>
          <p:cNvSpPr/>
          <p:nvPr/>
        </p:nvSpPr>
        <p:spPr>
          <a:xfrm>
            <a:off x="-19125" y="5229789"/>
            <a:ext cx="1736317"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Other bacteria</a:t>
            </a:r>
          </a:p>
        </p:txBody>
      </p:sp>
      <p:sp>
        <p:nvSpPr>
          <p:cNvPr id="104" name="Shape 104"/>
          <p:cNvSpPr/>
          <p:nvPr/>
        </p:nvSpPr>
        <p:spPr>
          <a:xfrm>
            <a:off x="936104" y="7318939"/>
            <a:ext cx="2508288"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Hyperthermophillic bacteria</a:t>
            </a:r>
          </a:p>
        </p:txBody>
      </p:sp>
      <p:sp>
        <p:nvSpPr>
          <p:cNvPr id="105" name="Shape 105"/>
          <p:cNvSpPr/>
          <p:nvPr/>
        </p:nvSpPr>
        <p:spPr>
          <a:xfrm>
            <a:off x="2091804" y="4747189"/>
            <a:ext cx="1790440"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Cyanobacteria</a:t>
            </a:r>
          </a:p>
        </p:txBody>
      </p:sp>
      <p:sp>
        <p:nvSpPr>
          <p:cNvPr id="106" name="Shape 106"/>
          <p:cNvSpPr/>
          <p:nvPr/>
        </p:nvSpPr>
        <p:spPr>
          <a:xfrm>
            <a:off x="3488804" y="5102789"/>
            <a:ext cx="1790440"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Proteobacteria</a:t>
            </a:r>
          </a:p>
        </p:txBody>
      </p:sp>
      <p:sp>
        <p:nvSpPr>
          <p:cNvPr id="107" name="Shape 107"/>
          <p:cNvSpPr/>
          <p:nvPr/>
        </p:nvSpPr>
        <p:spPr>
          <a:xfrm>
            <a:off x="4962004" y="4785289"/>
            <a:ext cx="1790440"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Sulfobacteria</a:t>
            </a:r>
          </a:p>
        </p:txBody>
      </p:sp>
      <p:sp>
        <p:nvSpPr>
          <p:cNvPr id="108" name="Shape 108"/>
          <p:cNvSpPr/>
          <p:nvPr/>
        </p:nvSpPr>
        <p:spPr>
          <a:xfrm>
            <a:off x="6613004" y="4105839"/>
            <a:ext cx="1733985" cy="1160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lvl1pPr>
          </a:lstStyle>
          <a:p>
            <a:r>
              <a:t>Methanogens, extreme thermophiles, halobacteria</a:t>
            </a:r>
          </a:p>
        </p:txBody>
      </p:sp>
      <p:sp>
        <p:nvSpPr>
          <p:cNvPr id="109" name="Shape 109"/>
          <p:cNvSpPr/>
          <p:nvPr/>
        </p:nvSpPr>
        <p:spPr>
          <a:xfrm>
            <a:off x="8060804" y="3731189"/>
            <a:ext cx="1222611"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lvl1pPr>
          </a:lstStyle>
          <a:p>
            <a:r>
              <a:t>Animals</a:t>
            </a:r>
          </a:p>
        </p:txBody>
      </p:sp>
      <p:sp>
        <p:nvSpPr>
          <p:cNvPr id="110" name="Shape 110"/>
          <p:cNvSpPr/>
          <p:nvPr/>
        </p:nvSpPr>
        <p:spPr>
          <a:xfrm>
            <a:off x="9178404" y="3718489"/>
            <a:ext cx="1099878"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lvl1pPr>
          </a:lstStyle>
          <a:p>
            <a:r>
              <a:t>Fungi</a:t>
            </a:r>
          </a:p>
        </p:txBody>
      </p:sp>
      <p:sp>
        <p:nvSpPr>
          <p:cNvPr id="111" name="Shape 111"/>
          <p:cNvSpPr/>
          <p:nvPr/>
        </p:nvSpPr>
        <p:spPr>
          <a:xfrm>
            <a:off x="10346804" y="3705789"/>
            <a:ext cx="1099878"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lvl1pPr>
          </a:lstStyle>
          <a:p>
            <a:r>
              <a:t>Plants</a:t>
            </a:r>
          </a:p>
        </p:txBody>
      </p:sp>
      <p:sp>
        <p:nvSpPr>
          <p:cNvPr id="112" name="Shape 112"/>
          <p:cNvSpPr/>
          <p:nvPr/>
        </p:nvSpPr>
        <p:spPr>
          <a:xfrm>
            <a:off x="10740504" y="4797989"/>
            <a:ext cx="1099878"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lvl1pPr>
          </a:lstStyle>
          <a:p>
            <a:r>
              <a:t>Algae</a:t>
            </a:r>
          </a:p>
        </p:txBody>
      </p:sp>
      <p:sp>
        <p:nvSpPr>
          <p:cNvPr id="113" name="Shape 113"/>
          <p:cNvSpPr/>
          <p:nvPr/>
        </p:nvSpPr>
        <p:spPr>
          <a:xfrm>
            <a:off x="9737204" y="5534589"/>
            <a:ext cx="1099878"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lvl1pPr>
          </a:lstStyle>
          <a:p>
            <a:r>
              <a:t>Ciliates</a:t>
            </a:r>
          </a:p>
        </p:txBody>
      </p:sp>
      <p:sp>
        <p:nvSpPr>
          <p:cNvPr id="114" name="Shape 114"/>
          <p:cNvSpPr/>
          <p:nvPr/>
        </p:nvSpPr>
        <p:spPr>
          <a:xfrm>
            <a:off x="9597504" y="5960039"/>
            <a:ext cx="2085368"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lvl1pPr>
          </a:lstStyle>
          <a:p>
            <a:r>
              <a:t>Other single celled eukaryotes</a:t>
            </a:r>
          </a:p>
        </p:txBody>
      </p:sp>
      <p:sp>
        <p:nvSpPr>
          <p:cNvPr id="115" name="Shape 115"/>
          <p:cNvSpPr/>
          <p:nvPr/>
        </p:nvSpPr>
        <p:spPr>
          <a:xfrm>
            <a:off x="8403704" y="7439589"/>
            <a:ext cx="4343388"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Bacteria that gave rise to chloroplasts</a:t>
            </a:r>
          </a:p>
        </p:txBody>
      </p:sp>
      <p:sp>
        <p:nvSpPr>
          <p:cNvPr id="116" name="Shape 116"/>
          <p:cNvSpPr/>
          <p:nvPr/>
        </p:nvSpPr>
        <p:spPr>
          <a:xfrm>
            <a:off x="8418487" y="8163489"/>
            <a:ext cx="4302957"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Bacteria that gave rise to mitochondria</a:t>
            </a:r>
          </a:p>
        </p:txBody>
      </p:sp>
      <p:sp>
        <p:nvSpPr>
          <p:cNvPr id="117" name="Shape 117"/>
          <p:cNvSpPr/>
          <p:nvPr/>
        </p:nvSpPr>
        <p:spPr>
          <a:xfrm rot="13306381">
            <a:off x="6206163" y="6740269"/>
            <a:ext cx="2515094" cy="254148"/>
          </a:xfrm>
          <a:custGeom>
            <a:avLst/>
            <a:gdLst/>
            <a:ahLst/>
            <a:cxnLst>
              <a:cxn ang="0">
                <a:pos x="wd2" y="hd2"/>
              </a:cxn>
              <a:cxn ang="5400000">
                <a:pos x="wd2" y="hd2"/>
              </a:cxn>
              <a:cxn ang="10800000">
                <a:pos x="wd2" y="hd2"/>
              </a:cxn>
              <a:cxn ang="16200000">
                <a:pos x="wd2" y="hd2"/>
              </a:cxn>
            </a:cxnLst>
            <a:rect l="0" t="0" r="r" b="b"/>
            <a:pathLst>
              <a:path w="21600" h="20706" extrusionOk="0">
                <a:moveTo>
                  <a:pt x="0" y="20706"/>
                </a:moveTo>
                <a:cubicBezTo>
                  <a:pt x="3647" y="6134"/>
                  <a:pt x="7579" y="-894"/>
                  <a:pt x="11535" y="91"/>
                </a:cubicBezTo>
                <a:cubicBezTo>
                  <a:pt x="14996" y="953"/>
                  <a:pt x="18410" y="7945"/>
                  <a:pt x="21600" y="20706"/>
                </a:cubicBezTo>
              </a:path>
            </a:pathLst>
          </a:custGeom>
          <a:ln w="25400">
            <a:solidFill>
              <a:schemeClr val="accent4">
                <a:hueOff val="384618"/>
                <a:satOff val="3869"/>
                <a:lumOff val="5802"/>
              </a:schemeClr>
            </a:solidFill>
            <a:miter lim="400000"/>
            <a:tailEnd type="oval"/>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18" name="Shape 118"/>
          <p:cNvSpPr/>
          <p:nvPr/>
        </p:nvSpPr>
        <p:spPr>
          <a:xfrm rot="13306381">
            <a:off x="6078911" y="7395540"/>
            <a:ext cx="2614146" cy="341001"/>
          </a:xfrm>
          <a:custGeom>
            <a:avLst/>
            <a:gdLst/>
            <a:ahLst/>
            <a:cxnLst>
              <a:cxn ang="0">
                <a:pos x="wd2" y="hd2"/>
              </a:cxn>
              <a:cxn ang="5400000">
                <a:pos x="wd2" y="hd2"/>
              </a:cxn>
              <a:cxn ang="10800000">
                <a:pos x="wd2" y="hd2"/>
              </a:cxn>
              <a:cxn ang="16200000">
                <a:pos x="wd2" y="hd2"/>
              </a:cxn>
            </a:cxnLst>
            <a:rect l="0" t="0" r="r" b="b"/>
            <a:pathLst>
              <a:path w="21600" h="20867" extrusionOk="0">
                <a:moveTo>
                  <a:pt x="0" y="16778"/>
                </a:moveTo>
                <a:cubicBezTo>
                  <a:pt x="3541" y="4971"/>
                  <a:pt x="7230" y="-733"/>
                  <a:pt x="10932" y="75"/>
                </a:cubicBezTo>
                <a:cubicBezTo>
                  <a:pt x="14579" y="872"/>
                  <a:pt x="18188" y="7926"/>
                  <a:pt x="21600" y="20867"/>
                </a:cubicBezTo>
              </a:path>
            </a:pathLst>
          </a:custGeom>
          <a:ln w="25400">
            <a:solidFill>
              <a:schemeClr val="accent4">
                <a:hueOff val="384618"/>
                <a:satOff val="3869"/>
                <a:lumOff val="5802"/>
              </a:schemeClr>
            </a:solidFill>
            <a:miter lim="400000"/>
            <a:tailEnd type="oval"/>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19" name="Shape 119"/>
          <p:cNvSpPr>
            <a:spLocks noGrp="1"/>
          </p:cNvSpPr>
          <p:nvPr>
            <p:ph type="body" sz="quarter" idx="1"/>
          </p:nvPr>
        </p:nvSpPr>
        <p:spPr>
          <a:xfrm>
            <a:off x="368300" y="1790700"/>
            <a:ext cx="11675716" cy="2057450"/>
          </a:xfrm>
          <a:prstGeom prst="rect">
            <a:avLst/>
          </a:prstGeom>
        </p:spPr>
        <p:txBody>
          <a:bodyPr/>
          <a:lstStyle/>
          <a:p>
            <a:pPr marL="345600" indent="-345600">
              <a:tabLst>
                <a:tab pos="1016000" algn="l"/>
              </a:tabLst>
            </a:pPr>
            <a:r>
              <a:t>Molecular phylogenetics has enabled scientists to clarify the very earliest origins of eukaryotes and to recognise two prokaryote domains. </a:t>
            </a:r>
          </a:p>
          <a:p>
            <a:pPr marL="345600" indent="-345600">
              <a:tabLst>
                <a:tab pos="1016000" algn="l"/>
              </a:tabLst>
            </a:pPr>
            <a:r>
              <a:t>Powerful evidence for the common ancestry of all life comes from the commonality in the genetic code, and from the similarities in the molecular machinery of all cells.</a:t>
            </a:r>
          </a:p>
        </p:txBody>
      </p:sp>
      <p:grpSp>
        <p:nvGrpSpPr>
          <p:cNvPr id="122" name="Group 122"/>
          <p:cNvGrpSpPr/>
          <p:nvPr/>
        </p:nvGrpSpPr>
        <p:grpSpPr>
          <a:xfrm>
            <a:off x="977900" y="4405957"/>
            <a:ext cx="4390281" cy="4296154"/>
            <a:chOff x="0" y="0"/>
            <a:chExt cx="4390280" cy="4296153"/>
          </a:xfrm>
        </p:grpSpPr>
        <p:sp>
          <p:nvSpPr>
            <p:cNvPr id="120" name="Shape 120"/>
            <p:cNvSpPr/>
            <p:nvPr/>
          </p:nvSpPr>
          <p:spPr>
            <a:xfrm>
              <a:off x="0" y="0"/>
              <a:ext cx="4390281" cy="3596730"/>
            </a:xfrm>
            <a:prstGeom prst="ellipse">
              <a:avLst/>
            </a:prstGeom>
            <a:noFill/>
            <a:ln w="50800" cap="flat">
              <a:solidFill>
                <a:schemeClr val="accent5"/>
              </a:solidFill>
              <a:custDash>
                <a:ds d="200000" sp="200000"/>
              </a:custDash>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1" name="Shape 121"/>
            <p:cNvSpPr/>
            <p:nvPr/>
          </p:nvSpPr>
          <p:spPr>
            <a:xfrm>
              <a:off x="1581075" y="3935331"/>
              <a:ext cx="113083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b="1">
                  <a:solidFill>
                    <a:schemeClr val="accent5"/>
                  </a:solidFill>
                </a:defRPr>
              </a:lvl1pPr>
            </a:lstStyle>
            <a:p>
              <a:r>
                <a:t>Bacteria</a:t>
              </a:r>
            </a:p>
          </p:txBody>
        </p:sp>
      </p:grpSp>
      <p:grpSp>
        <p:nvGrpSpPr>
          <p:cNvPr id="125" name="Group 125"/>
          <p:cNvGrpSpPr/>
          <p:nvPr/>
        </p:nvGrpSpPr>
        <p:grpSpPr>
          <a:xfrm>
            <a:off x="4667175" y="3693089"/>
            <a:ext cx="3849068" cy="3801598"/>
            <a:chOff x="0" y="0"/>
            <a:chExt cx="3849067" cy="3801597"/>
          </a:xfrm>
        </p:grpSpPr>
        <p:sp>
          <p:nvSpPr>
            <p:cNvPr id="123" name="Shape 123"/>
            <p:cNvSpPr/>
            <p:nvPr/>
          </p:nvSpPr>
          <p:spPr>
            <a:xfrm>
              <a:off x="616024" y="204868"/>
              <a:ext cx="3233044" cy="3596730"/>
            </a:xfrm>
            <a:prstGeom prst="ellipse">
              <a:avLst/>
            </a:prstGeom>
            <a:noFill/>
            <a:ln w="50800" cap="flat">
              <a:solidFill>
                <a:schemeClr val="accent1"/>
              </a:solidFill>
              <a:custDash>
                <a:ds d="200000" sp="200000"/>
              </a:custDash>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4" name="Shape 124"/>
            <p:cNvSpPr/>
            <p:nvPr/>
          </p:nvSpPr>
          <p:spPr>
            <a:xfrm>
              <a:off x="0" y="0"/>
              <a:ext cx="1130834"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b="1">
                  <a:solidFill>
                    <a:schemeClr val="accent1"/>
                  </a:solidFill>
                </a:defRPr>
              </a:lvl1pPr>
            </a:lstStyle>
            <a:p>
              <a:r>
                <a:t>Archaea</a:t>
              </a:r>
            </a:p>
          </p:txBody>
        </p:sp>
      </p:grpSp>
      <p:grpSp>
        <p:nvGrpSpPr>
          <p:cNvPr id="128" name="Group 128"/>
          <p:cNvGrpSpPr/>
          <p:nvPr/>
        </p:nvGrpSpPr>
        <p:grpSpPr>
          <a:xfrm>
            <a:off x="7703201" y="2607607"/>
            <a:ext cx="4902095" cy="4469975"/>
            <a:chOff x="0" y="0"/>
            <a:chExt cx="4902093" cy="4469973"/>
          </a:xfrm>
        </p:grpSpPr>
        <p:sp>
          <p:nvSpPr>
            <p:cNvPr id="126" name="Shape 126"/>
            <p:cNvSpPr/>
            <p:nvPr/>
          </p:nvSpPr>
          <p:spPr>
            <a:xfrm rot="19365236">
              <a:off x="741687" y="523648"/>
              <a:ext cx="2883775" cy="3422678"/>
            </a:xfrm>
            <a:prstGeom prst="ellipse">
              <a:avLst/>
            </a:prstGeom>
            <a:noFill/>
            <a:ln w="50800" cap="flat">
              <a:solidFill>
                <a:schemeClr val="accent6"/>
              </a:solidFill>
              <a:custDash>
                <a:ds d="200000" sp="200000"/>
              </a:custDash>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7" name="Shape 127"/>
            <p:cNvSpPr/>
            <p:nvPr/>
          </p:nvSpPr>
          <p:spPr>
            <a:xfrm>
              <a:off x="3783873" y="2901581"/>
              <a:ext cx="1118221"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b="1">
                  <a:solidFill>
                    <a:schemeClr val="accent6">
                      <a:lumOff val="-8741"/>
                    </a:schemeClr>
                  </a:solidFill>
                </a:defRPr>
              </a:lvl1pPr>
            </a:lstStyle>
            <a:p>
              <a:r>
                <a:t>Eukarya</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1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1" build="p" bldLvl="5" animBg="1" advAuto="0"/>
      <p:bldP spid="122" grpId="2" animBg="1" advAuto="0"/>
      <p:bldP spid="125" grpId="3" animBg="1" advAuto="0"/>
      <p:bldP spid="128"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lvl1pPr>
              <a:tabLst>
                <a:tab pos="952500" algn="l"/>
              </a:tabLst>
            </a:lvl1pPr>
          </a:lstStyle>
          <a:p>
            <a:r>
              <a:t>Common Themes</a:t>
            </a:r>
          </a:p>
        </p:txBody>
      </p:sp>
      <p:sp>
        <p:nvSpPr>
          <p:cNvPr id="131" name="Shape 131"/>
          <p:cNvSpPr>
            <a:spLocks noGrp="1"/>
          </p:cNvSpPr>
          <p:nvPr>
            <p:ph type="body" sz="quarter" idx="1"/>
          </p:nvPr>
        </p:nvSpPr>
        <p:spPr>
          <a:xfrm>
            <a:off x="368300" y="1790700"/>
            <a:ext cx="11288068" cy="477590"/>
          </a:xfrm>
          <a:prstGeom prst="rect">
            <a:avLst/>
          </a:prstGeom>
        </p:spPr>
        <p:txBody>
          <a:bodyPr/>
          <a:lstStyle>
            <a:lvl1pPr>
              <a:tabLst>
                <a:tab pos="1016000" algn="l"/>
              </a:tabLst>
            </a:lvl1pPr>
          </a:lstStyle>
          <a:p>
            <a:r>
              <a:t>All living systems share certain cellular mechanisms and features: </a:t>
            </a:r>
          </a:p>
        </p:txBody>
      </p:sp>
      <p:pic>
        <p:nvPicPr>
          <p:cNvPr id="132" name="Plant Cell full colour.tif"/>
          <p:cNvPicPr>
            <a:picLocks noChangeAspect="1"/>
          </p:cNvPicPr>
          <p:nvPr/>
        </p:nvPicPr>
        <p:blipFill>
          <a:blip r:embed="rId2">
            <a:extLst/>
          </a:blip>
          <a:stretch>
            <a:fillRect/>
          </a:stretch>
        </p:blipFill>
        <p:spPr>
          <a:xfrm>
            <a:off x="1826021" y="2420391"/>
            <a:ext cx="4699001" cy="4152901"/>
          </a:xfrm>
          <a:prstGeom prst="rect">
            <a:avLst/>
          </a:prstGeom>
          <a:ln w="12700">
            <a:miter lim="400000"/>
          </a:ln>
        </p:spPr>
      </p:pic>
      <p:grpSp>
        <p:nvGrpSpPr>
          <p:cNvPr id="135" name="Group 135"/>
          <p:cNvGrpSpPr/>
          <p:nvPr/>
        </p:nvGrpSpPr>
        <p:grpSpPr>
          <a:xfrm>
            <a:off x="3933527" y="2804089"/>
            <a:ext cx="8788674" cy="2494422"/>
            <a:chOff x="0" y="0"/>
            <a:chExt cx="8788672" cy="2494421"/>
          </a:xfrm>
        </p:grpSpPr>
        <p:sp>
          <p:nvSpPr>
            <p:cNvPr id="133" name="Shape 133"/>
            <p:cNvSpPr/>
            <p:nvPr/>
          </p:nvSpPr>
          <p:spPr>
            <a:xfrm>
              <a:off x="4837583" y="0"/>
              <a:ext cx="3951090" cy="2494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In all living systems, the genetic machinery consists of self-replicating DNA molecules. Some DNA is transcribed into RNA, some of which is translated into proteins. The machinery for translation (above) involves proteins and RNA. Ribosomal RNA analyses support a universal common ancestor.</a:t>
              </a:r>
            </a:p>
          </p:txBody>
        </p:sp>
        <p:sp>
          <p:nvSpPr>
            <p:cNvPr id="134" name="Shape 134"/>
            <p:cNvSpPr/>
            <p:nvPr/>
          </p:nvSpPr>
          <p:spPr>
            <a:xfrm rot="11253999">
              <a:off x="-8726" y="663749"/>
              <a:ext cx="4850577" cy="188225"/>
            </a:xfrm>
            <a:custGeom>
              <a:avLst/>
              <a:gdLst/>
              <a:ahLst/>
              <a:cxnLst>
                <a:cxn ang="0">
                  <a:pos x="wd2" y="hd2"/>
                </a:cxn>
                <a:cxn ang="5400000">
                  <a:pos x="wd2" y="hd2"/>
                </a:cxn>
                <a:cxn ang="10800000">
                  <a:pos x="wd2" y="hd2"/>
                </a:cxn>
                <a:cxn ang="16200000">
                  <a:pos x="wd2" y="hd2"/>
                </a:cxn>
              </a:cxnLst>
              <a:rect l="0" t="0" r="r" b="b"/>
              <a:pathLst>
                <a:path w="21600" h="21340" extrusionOk="0">
                  <a:moveTo>
                    <a:pt x="0" y="0"/>
                  </a:moveTo>
                  <a:cubicBezTo>
                    <a:pt x="3507" y="13944"/>
                    <a:pt x="7051" y="21076"/>
                    <a:pt x="10601" y="21333"/>
                  </a:cubicBezTo>
                  <a:cubicBezTo>
                    <a:pt x="14283" y="21600"/>
                    <a:pt x="17961" y="14467"/>
                    <a:pt x="21600" y="0"/>
                  </a:cubicBezTo>
                </a:path>
              </a:pathLst>
            </a:custGeom>
            <a:noFill/>
            <a:ln w="254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38" name="Group 138"/>
          <p:cNvGrpSpPr/>
          <p:nvPr/>
        </p:nvGrpSpPr>
        <p:grpSpPr>
          <a:xfrm>
            <a:off x="4190355" y="2957089"/>
            <a:ext cx="8349829" cy="6233972"/>
            <a:chOff x="0" y="0"/>
            <a:chExt cx="8349828" cy="6233970"/>
          </a:xfrm>
        </p:grpSpPr>
        <p:sp>
          <p:nvSpPr>
            <p:cNvPr id="136" name="Shape 136"/>
            <p:cNvSpPr/>
            <p:nvPr/>
          </p:nvSpPr>
          <p:spPr>
            <a:xfrm>
              <a:off x="4529955" y="3472849"/>
              <a:ext cx="3819873" cy="27611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Most organisms share the same genetic code, i.e. the same combination of three DNA bases code for the same amino acid, although there are some minor variations (e.g. in mitochondria). Evidence suggests the code was subject to selection pressure which acted to minimise the effect of point mutations or errors in translation.</a:t>
              </a:r>
            </a:p>
          </p:txBody>
        </p:sp>
        <p:sp>
          <p:nvSpPr>
            <p:cNvPr id="137" name="Shape 137"/>
            <p:cNvSpPr/>
            <p:nvPr/>
          </p:nvSpPr>
          <p:spPr>
            <a:xfrm rot="12814606">
              <a:off x="-304501" y="1579280"/>
              <a:ext cx="5917533" cy="684141"/>
            </a:xfrm>
            <a:custGeom>
              <a:avLst/>
              <a:gdLst/>
              <a:ahLst/>
              <a:cxnLst>
                <a:cxn ang="0">
                  <a:pos x="wd2" y="hd2"/>
                </a:cxn>
                <a:cxn ang="5400000">
                  <a:pos x="wd2" y="hd2"/>
                </a:cxn>
                <a:cxn ang="10800000">
                  <a:pos x="wd2" y="hd2"/>
                </a:cxn>
                <a:cxn ang="16200000">
                  <a:pos x="wd2" y="hd2"/>
                </a:cxn>
              </a:cxnLst>
              <a:rect l="0" t="0" r="r" b="b"/>
              <a:pathLst>
                <a:path w="21600" h="20312" extrusionOk="0">
                  <a:moveTo>
                    <a:pt x="0" y="16214"/>
                  </a:moveTo>
                  <a:cubicBezTo>
                    <a:pt x="3931" y="21015"/>
                    <a:pt x="7922" y="21600"/>
                    <a:pt x="11872" y="17954"/>
                  </a:cubicBezTo>
                  <a:cubicBezTo>
                    <a:pt x="15186" y="14894"/>
                    <a:pt x="18448" y="8873"/>
                    <a:pt x="21600" y="0"/>
                  </a:cubicBezTo>
                </a:path>
              </a:pathLst>
            </a:custGeom>
            <a:noFill/>
            <a:ln w="254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41" name="Group 141"/>
          <p:cNvGrpSpPr/>
          <p:nvPr/>
        </p:nvGrpSpPr>
        <p:grpSpPr>
          <a:xfrm>
            <a:off x="4580111" y="4716466"/>
            <a:ext cx="3772347" cy="4474595"/>
            <a:chOff x="0" y="0"/>
            <a:chExt cx="3772346" cy="4474593"/>
          </a:xfrm>
        </p:grpSpPr>
        <p:sp>
          <p:nvSpPr>
            <p:cNvPr id="139" name="Shape 139"/>
            <p:cNvSpPr/>
            <p:nvPr/>
          </p:nvSpPr>
          <p:spPr>
            <a:xfrm>
              <a:off x="0" y="1713472"/>
              <a:ext cx="3772347" cy="27611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Chloroplasts are assumed to have been acquired, via endosymbiosis, after mitochondria and there is much evidence to suggest that they were acquired independently by more than one type of cyanobacterial cell (i.e. their origin is polyphyletic). The prokaryotic origin of chloroplasts is supported by ribosomal evidence.</a:t>
              </a:r>
            </a:p>
          </p:txBody>
        </p:sp>
        <p:sp>
          <p:nvSpPr>
            <p:cNvPr id="140" name="Shape 140"/>
            <p:cNvSpPr/>
            <p:nvPr/>
          </p:nvSpPr>
          <p:spPr>
            <a:xfrm rot="14131626">
              <a:off x="810555" y="663986"/>
              <a:ext cx="1814551" cy="386952"/>
            </a:xfrm>
            <a:custGeom>
              <a:avLst/>
              <a:gdLst/>
              <a:ahLst/>
              <a:cxnLst>
                <a:cxn ang="0">
                  <a:pos x="wd2" y="hd2"/>
                </a:cxn>
                <a:cxn ang="5400000">
                  <a:pos x="wd2" y="hd2"/>
                </a:cxn>
                <a:cxn ang="10800000">
                  <a:pos x="wd2" y="hd2"/>
                </a:cxn>
                <a:cxn ang="16200000">
                  <a:pos x="wd2" y="hd2"/>
                </a:cxn>
              </a:cxnLst>
              <a:rect l="0" t="0" r="r" b="b"/>
              <a:pathLst>
                <a:path w="21600" h="21047" extrusionOk="0">
                  <a:moveTo>
                    <a:pt x="0" y="6739"/>
                  </a:moveTo>
                  <a:cubicBezTo>
                    <a:pt x="3060" y="16592"/>
                    <a:pt x="6742" y="21600"/>
                    <a:pt x="10484" y="20998"/>
                  </a:cubicBezTo>
                  <a:cubicBezTo>
                    <a:pt x="14621" y="20333"/>
                    <a:pt x="18568" y="12878"/>
                    <a:pt x="21600" y="0"/>
                  </a:cubicBezTo>
                </a:path>
              </a:pathLst>
            </a:custGeom>
            <a:noFill/>
            <a:ln w="254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44" name="Group 144"/>
          <p:cNvGrpSpPr/>
          <p:nvPr/>
        </p:nvGrpSpPr>
        <p:grpSpPr>
          <a:xfrm>
            <a:off x="503411" y="4892222"/>
            <a:ext cx="3543906" cy="4298839"/>
            <a:chOff x="0" y="0"/>
            <a:chExt cx="3543905" cy="4298838"/>
          </a:xfrm>
        </p:grpSpPr>
        <p:sp>
          <p:nvSpPr>
            <p:cNvPr id="142" name="Shape 142"/>
            <p:cNvSpPr/>
            <p:nvPr/>
          </p:nvSpPr>
          <p:spPr>
            <a:xfrm>
              <a:off x="0" y="1537716"/>
              <a:ext cx="3477370" cy="2761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The endosymbiotic origin of eukaryotic mitochondria is supported by the evidence from mitochondrial gene sequences, ribosomes, and protein synthesis that indicate a prokaryotic origin. Mitochondria are characteristic of eukaryotic cells and arose in a common ancestor to eukaryotic cells.</a:t>
              </a:r>
            </a:p>
          </p:txBody>
        </p:sp>
        <p:sp>
          <p:nvSpPr>
            <p:cNvPr id="143" name="Shape 143"/>
            <p:cNvSpPr/>
            <p:nvPr/>
          </p:nvSpPr>
          <p:spPr>
            <a:xfrm rot="19576564">
              <a:off x="1311825" y="640445"/>
              <a:ext cx="2372128" cy="214491"/>
            </a:xfrm>
            <a:custGeom>
              <a:avLst/>
              <a:gdLst/>
              <a:ahLst/>
              <a:cxnLst>
                <a:cxn ang="0">
                  <a:pos x="wd2" y="hd2"/>
                </a:cxn>
                <a:cxn ang="5400000">
                  <a:pos x="wd2" y="hd2"/>
                </a:cxn>
                <a:cxn ang="10800000">
                  <a:pos x="wd2" y="hd2"/>
                </a:cxn>
                <a:cxn ang="16200000">
                  <a:pos x="wd2" y="hd2"/>
                </a:cxn>
              </a:cxnLst>
              <a:rect l="0" t="0" r="r" b="b"/>
              <a:pathLst>
                <a:path w="21600" h="21376" extrusionOk="0">
                  <a:moveTo>
                    <a:pt x="0" y="21376"/>
                  </a:moveTo>
                  <a:cubicBezTo>
                    <a:pt x="4130" y="7554"/>
                    <a:pt x="8422" y="358"/>
                    <a:pt x="12741" y="13"/>
                  </a:cubicBezTo>
                  <a:cubicBezTo>
                    <a:pt x="15714" y="-224"/>
                    <a:pt x="18682" y="2793"/>
                    <a:pt x="21600" y="9019"/>
                  </a:cubicBezTo>
                </a:path>
              </a:pathLst>
            </a:custGeom>
            <a:noFill/>
            <a:ln w="25400" cap="flat">
              <a:solidFill>
                <a:schemeClr val="accent4">
                  <a:hueOff val="384618"/>
                  <a:satOff val="3869"/>
                  <a:lumOff val="5802"/>
                </a:schemeClr>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1" animBg="1" advAuto="0"/>
      <p:bldP spid="135" grpId="5" animBg="1" advAuto="0"/>
      <p:bldP spid="138" grpId="4" animBg="1" advAuto="0"/>
      <p:bldP spid="141" grpId="3" animBg="1" advAuto="0"/>
      <p:bldP spid="144"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Painted-Stork-289035.png"/>
          <p:cNvPicPr>
            <a:picLocks noChangeAspect="1"/>
          </p:cNvPicPr>
          <p:nvPr/>
        </p:nvPicPr>
        <p:blipFill>
          <a:blip r:embed="rId2">
            <a:extLst/>
          </a:blip>
          <a:stretch>
            <a:fillRect/>
          </a:stretch>
        </p:blipFill>
        <p:spPr>
          <a:xfrm>
            <a:off x="7264400" y="425616"/>
            <a:ext cx="5491183" cy="6718301"/>
          </a:xfrm>
          <a:prstGeom prst="rect">
            <a:avLst/>
          </a:prstGeom>
          <a:ln w="12700">
            <a:miter lim="400000"/>
          </a:ln>
        </p:spPr>
      </p:pic>
      <p:pic>
        <p:nvPicPr>
          <p:cNvPr id="147" name="Vulture OS21065 .png"/>
          <p:cNvPicPr>
            <a:picLocks noChangeAspect="1"/>
          </p:cNvPicPr>
          <p:nvPr/>
        </p:nvPicPr>
        <p:blipFill>
          <a:blip r:embed="rId3">
            <a:extLst/>
          </a:blip>
          <a:stretch>
            <a:fillRect/>
          </a:stretch>
        </p:blipFill>
        <p:spPr>
          <a:xfrm>
            <a:off x="6616700" y="4686300"/>
            <a:ext cx="5397500" cy="4724400"/>
          </a:xfrm>
          <a:prstGeom prst="rect">
            <a:avLst/>
          </a:prstGeom>
          <a:ln w="12700">
            <a:miter lim="400000"/>
          </a:ln>
        </p:spPr>
      </p:pic>
      <p:sp>
        <p:nvSpPr>
          <p:cNvPr id="148" name="Shape 148"/>
          <p:cNvSpPr>
            <a:spLocks noGrp="1"/>
          </p:cNvSpPr>
          <p:nvPr>
            <p:ph type="title"/>
          </p:nvPr>
        </p:nvSpPr>
        <p:spPr>
          <a:prstGeom prst="rect">
            <a:avLst/>
          </a:prstGeom>
        </p:spPr>
        <p:txBody>
          <a:bodyPr/>
          <a:lstStyle>
            <a:lvl1pPr>
              <a:tabLst>
                <a:tab pos="952500" algn="l"/>
              </a:tabLst>
            </a:lvl1pPr>
          </a:lstStyle>
          <a:p>
            <a:r>
              <a:t>DNA Hybridisation</a:t>
            </a:r>
          </a:p>
        </p:txBody>
      </p:sp>
      <p:sp>
        <p:nvSpPr>
          <p:cNvPr id="149" name="Shape 149"/>
          <p:cNvSpPr>
            <a:spLocks noGrp="1"/>
          </p:cNvSpPr>
          <p:nvPr>
            <p:ph type="body" sz="half" idx="1"/>
          </p:nvPr>
        </p:nvSpPr>
        <p:spPr>
          <a:xfrm>
            <a:off x="355600" y="1790700"/>
            <a:ext cx="5397500" cy="6358186"/>
          </a:xfrm>
          <a:prstGeom prst="rect">
            <a:avLst/>
          </a:prstGeom>
        </p:spPr>
        <p:txBody>
          <a:bodyPr/>
          <a:lstStyle/>
          <a:p>
            <a:pPr>
              <a:lnSpc>
                <a:spcPts val="3200"/>
              </a:lnSpc>
              <a:tabLst>
                <a:tab pos="1016000" algn="l"/>
              </a:tabLst>
            </a:pPr>
            <a:r>
              <a:t>One way to reconstruct the evolutionary history of a species is using </a:t>
            </a:r>
            <a:r>
              <a:rPr b="1">
                <a:solidFill>
                  <a:srgbClr val="006994"/>
                </a:solidFill>
              </a:rPr>
              <a:t>DNA hybridisation</a:t>
            </a:r>
            <a:r>
              <a:t>.</a:t>
            </a:r>
          </a:p>
          <a:p>
            <a:pPr lvl="1">
              <a:lnSpc>
                <a:spcPts val="2800"/>
              </a:lnSpc>
              <a:spcBef>
                <a:spcPts val="2000"/>
              </a:spcBef>
              <a:tabLst>
                <a:tab pos="1485900" algn="l"/>
              </a:tabLst>
            </a:pPr>
            <a:r>
              <a:t>In this technique, the DNA from different species is ‘unzipped’ and recombined to form </a:t>
            </a:r>
            <a:r>
              <a:rPr b="1">
                <a:solidFill>
                  <a:srgbClr val="006994"/>
                </a:solidFill>
              </a:rPr>
              <a:t>hybrid DNA</a:t>
            </a:r>
            <a:r>
              <a:t>.</a:t>
            </a:r>
          </a:p>
          <a:p>
            <a:pPr lvl="1">
              <a:lnSpc>
                <a:spcPts val="2800"/>
              </a:lnSpc>
              <a:spcBef>
                <a:spcPts val="2000"/>
              </a:spcBef>
              <a:tabLst>
                <a:tab pos="1485900" algn="l"/>
              </a:tabLst>
            </a:pPr>
            <a:r>
              <a:t>Heat can be used to separate the hybridised strands. The amount of heat required to do this is a measure of how similar the two DNA strands are (% bonding).</a:t>
            </a:r>
          </a:p>
          <a:p>
            <a:pPr>
              <a:lnSpc>
                <a:spcPts val="3200"/>
              </a:lnSpc>
              <a:spcBef>
                <a:spcPts val="1000"/>
              </a:spcBef>
              <a:tabLst>
                <a:tab pos="1016000" algn="l"/>
              </a:tabLst>
            </a:pPr>
            <a:r>
              <a:t>Example:</a:t>
            </a:r>
          </a:p>
          <a:p>
            <a:pPr marL="720000" lvl="1" indent="-360000">
              <a:spcBef>
                <a:spcPts val="2000"/>
              </a:spcBef>
              <a:tabLst>
                <a:tab pos="1384300" algn="l"/>
              </a:tabLst>
            </a:pPr>
            <a:r>
              <a:t>The relationships among the New World vultures and storks has been determined on the basis of DNA hybridisation.</a:t>
            </a:r>
          </a:p>
        </p:txBody>
      </p:sp>
      <p:sp>
        <p:nvSpPr>
          <p:cNvPr id="150" name="Shape 150"/>
          <p:cNvSpPr/>
          <p:nvPr/>
        </p:nvSpPr>
        <p:spPr>
          <a:xfrm>
            <a:off x="10339859" y="3149600"/>
            <a:ext cx="1007716"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a:lnSpc>
                <a:spcPts val="3100"/>
              </a:lnSpc>
              <a:tabLst>
                <a:tab pos="520700" algn="l"/>
              </a:tabLst>
              <a:defRPr sz="2400" b="1"/>
            </a:lvl1pPr>
          </a:lstStyle>
          <a:p>
            <a:r>
              <a:t>Stork</a:t>
            </a:r>
          </a:p>
        </p:txBody>
      </p:sp>
      <p:sp>
        <p:nvSpPr>
          <p:cNvPr id="151" name="Shape 151"/>
          <p:cNvSpPr/>
          <p:nvPr/>
        </p:nvSpPr>
        <p:spPr>
          <a:xfrm>
            <a:off x="6475680" y="8001000"/>
            <a:ext cx="1562101" cy="6512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600"/>
              </a:lnSpc>
              <a:tabLst>
                <a:tab pos="520700" algn="l"/>
              </a:tabLst>
              <a:defRPr sz="2200" b="1"/>
            </a:lvl1pPr>
          </a:lstStyle>
          <a:p>
            <a:r>
              <a:t>New World vulture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Hybridization - birds diagr.pdf"/>
          <p:cNvPicPr>
            <a:picLocks noChangeAspect="1"/>
          </p:cNvPicPr>
          <p:nvPr/>
        </p:nvPicPr>
        <p:blipFill>
          <a:blip r:embed="rId2">
            <a:extLst/>
          </a:blip>
          <a:stretch>
            <a:fillRect/>
          </a:stretch>
        </p:blipFill>
        <p:spPr>
          <a:xfrm>
            <a:off x="1295400" y="4569451"/>
            <a:ext cx="9245600" cy="4650750"/>
          </a:xfrm>
          <a:prstGeom prst="rect">
            <a:avLst/>
          </a:prstGeom>
          <a:ln w="12700">
            <a:miter lim="400000"/>
          </a:ln>
        </p:spPr>
      </p:pic>
      <p:sp>
        <p:nvSpPr>
          <p:cNvPr id="154" name="Shape 154"/>
          <p:cNvSpPr>
            <a:spLocks noGrp="1"/>
          </p:cNvSpPr>
          <p:nvPr>
            <p:ph type="title"/>
          </p:nvPr>
        </p:nvSpPr>
        <p:spPr>
          <a:prstGeom prst="rect">
            <a:avLst/>
          </a:prstGeom>
        </p:spPr>
        <p:txBody>
          <a:bodyPr/>
          <a:lstStyle>
            <a:lvl1pPr>
              <a:tabLst>
                <a:tab pos="952500" algn="l"/>
              </a:tabLst>
            </a:lvl1pPr>
          </a:lstStyle>
          <a:p>
            <a:r>
              <a:t>DNA Hybridisation</a:t>
            </a:r>
          </a:p>
        </p:txBody>
      </p:sp>
      <p:sp>
        <p:nvSpPr>
          <p:cNvPr id="155" name="Shape 155"/>
          <p:cNvSpPr/>
          <p:nvPr/>
        </p:nvSpPr>
        <p:spPr>
          <a:xfrm rot="16200000">
            <a:off x="-757585" y="6624984"/>
            <a:ext cx="3283199"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000000"/>
                </a:solidFill>
              </a:defRPr>
            </a:lvl1pPr>
          </a:lstStyle>
          <a:p>
            <a:r>
              <a:t>DNA Difference Score</a:t>
            </a:r>
          </a:p>
        </p:txBody>
      </p:sp>
      <p:sp>
        <p:nvSpPr>
          <p:cNvPr id="156" name="Shape 156"/>
          <p:cNvSpPr/>
          <p:nvPr/>
        </p:nvSpPr>
        <p:spPr>
          <a:xfrm rot="16200000">
            <a:off x="9447708" y="6528891"/>
            <a:ext cx="3141812"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000000"/>
                </a:solidFill>
              </a:defRPr>
            </a:lvl1pPr>
          </a:lstStyle>
          <a:p>
            <a:r>
              <a:t>Millions of years ago</a:t>
            </a:r>
          </a:p>
        </p:txBody>
      </p:sp>
      <p:grpSp>
        <p:nvGrpSpPr>
          <p:cNvPr id="159" name="Group 159"/>
          <p:cNvGrpSpPr/>
          <p:nvPr/>
        </p:nvGrpSpPr>
        <p:grpSpPr>
          <a:xfrm>
            <a:off x="4617127" y="1581150"/>
            <a:ext cx="1220057" cy="2880110"/>
            <a:chOff x="0" y="0"/>
            <a:chExt cx="1220055" cy="2880109"/>
          </a:xfrm>
        </p:grpSpPr>
        <p:sp>
          <p:nvSpPr>
            <p:cNvPr id="157" name="Shape 157"/>
            <p:cNvSpPr/>
            <p:nvPr/>
          </p:nvSpPr>
          <p:spPr>
            <a:xfrm>
              <a:off x="6424" y="2559050"/>
              <a:ext cx="1213632"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900"/>
                </a:lnSpc>
                <a:tabLst>
                  <a:tab pos="520700" algn="l"/>
                </a:tabLst>
                <a:defRPr sz="2200" b="1"/>
              </a:lvl1pPr>
            </a:lstStyle>
            <a:p>
              <a:r>
                <a:t>Shoebill</a:t>
              </a:r>
            </a:p>
          </p:txBody>
        </p:sp>
        <p:pic>
          <p:nvPicPr>
            <p:cNvPr id="158" name="Shoebill.png"/>
            <p:cNvPicPr>
              <a:picLocks noChangeAspect="1"/>
            </p:cNvPicPr>
            <p:nvPr/>
          </p:nvPicPr>
          <p:blipFill>
            <a:blip r:embed="rId3">
              <a:extLst/>
            </a:blip>
            <a:stretch>
              <a:fillRect/>
            </a:stretch>
          </p:blipFill>
          <p:spPr>
            <a:xfrm>
              <a:off x="0" y="0"/>
              <a:ext cx="1206500" cy="2381250"/>
            </a:xfrm>
            <a:prstGeom prst="rect">
              <a:avLst/>
            </a:prstGeom>
            <a:ln w="12700" cap="flat">
              <a:noFill/>
              <a:miter lim="400000"/>
            </a:ln>
            <a:effectLst/>
          </p:spPr>
        </p:pic>
      </p:grpSp>
      <p:grpSp>
        <p:nvGrpSpPr>
          <p:cNvPr id="162" name="Group 162"/>
          <p:cNvGrpSpPr/>
          <p:nvPr/>
        </p:nvGrpSpPr>
        <p:grpSpPr>
          <a:xfrm>
            <a:off x="986170" y="1652849"/>
            <a:ext cx="2260601" cy="2859211"/>
            <a:chOff x="0" y="0"/>
            <a:chExt cx="2260600" cy="2859209"/>
          </a:xfrm>
        </p:grpSpPr>
        <p:sp>
          <p:nvSpPr>
            <p:cNvPr id="160" name="Shape 160"/>
            <p:cNvSpPr/>
            <p:nvPr/>
          </p:nvSpPr>
          <p:spPr>
            <a:xfrm>
              <a:off x="698665" y="2538150"/>
              <a:ext cx="136874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900"/>
                </a:lnSpc>
                <a:tabLst>
                  <a:tab pos="520700" algn="l"/>
                </a:tabLst>
                <a:defRPr sz="2200" b="1"/>
              </a:lvl1pPr>
            </a:lstStyle>
            <a:p>
              <a:r>
                <a:t>Flamingo</a:t>
              </a:r>
            </a:p>
          </p:txBody>
        </p:sp>
        <p:pic>
          <p:nvPicPr>
            <p:cNvPr id="161" name="Flamingo.png"/>
            <p:cNvPicPr>
              <a:picLocks noChangeAspect="1"/>
            </p:cNvPicPr>
            <p:nvPr/>
          </p:nvPicPr>
          <p:blipFill>
            <a:blip r:embed="rId4">
              <a:extLst/>
            </a:blip>
            <a:stretch>
              <a:fillRect/>
            </a:stretch>
          </p:blipFill>
          <p:spPr>
            <a:xfrm flipH="1">
              <a:off x="-1" y="0"/>
              <a:ext cx="2260601" cy="2309551"/>
            </a:xfrm>
            <a:prstGeom prst="rect">
              <a:avLst/>
            </a:prstGeom>
            <a:ln w="12700" cap="flat">
              <a:noFill/>
              <a:miter lim="400000"/>
            </a:ln>
            <a:effectLst/>
          </p:spPr>
        </p:pic>
      </p:grpSp>
      <p:grpSp>
        <p:nvGrpSpPr>
          <p:cNvPr id="165" name="Group 165"/>
          <p:cNvGrpSpPr/>
          <p:nvPr/>
        </p:nvGrpSpPr>
        <p:grpSpPr>
          <a:xfrm>
            <a:off x="7289800" y="1752600"/>
            <a:ext cx="1785413" cy="2720529"/>
            <a:chOff x="0" y="0"/>
            <a:chExt cx="1785412" cy="2720528"/>
          </a:xfrm>
        </p:grpSpPr>
        <p:sp>
          <p:nvSpPr>
            <p:cNvPr id="163" name="Shape 163"/>
            <p:cNvSpPr/>
            <p:nvPr/>
          </p:nvSpPr>
          <p:spPr>
            <a:xfrm>
              <a:off x="446559" y="2374900"/>
              <a:ext cx="906116"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3100"/>
                </a:lnSpc>
                <a:tabLst>
                  <a:tab pos="520700" algn="l"/>
                </a:tabLst>
                <a:defRPr sz="2400" b="1"/>
              </a:lvl1pPr>
            </a:lstStyle>
            <a:p>
              <a:r>
                <a:t>Stork</a:t>
              </a:r>
            </a:p>
          </p:txBody>
        </p:sp>
        <p:pic>
          <p:nvPicPr>
            <p:cNvPr id="164" name="Painted-Stork-289035.png"/>
            <p:cNvPicPr>
              <a:picLocks noChangeAspect="1"/>
            </p:cNvPicPr>
            <p:nvPr/>
          </p:nvPicPr>
          <p:blipFill>
            <a:blip r:embed="rId5">
              <a:extLst/>
            </a:blip>
            <a:stretch>
              <a:fillRect/>
            </a:stretch>
          </p:blipFill>
          <p:spPr>
            <a:xfrm>
              <a:off x="0" y="0"/>
              <a:ext cx="1785413" cy="2184400"/>
            </a:xfrm>
            <a:prstGeom prst="rect">
              <a:avLst/>
            </a:prstGeom>
            <a:ln w="12700" cap="flat">
              <a:noFill/>
              <a:miter lim="400000"/>
            </a:ln>
            <a:effectLst/>
          </p:spPr>
        </p:pic>
      </p:grpSp>
      <p:grpSp>
        <p:nvGrpSpPr>
          <p:cNvPr id="168" name="Group 168"/>
          <p:cNvGrpSpPr/>
          <p:nvPr/>
        </p:nvGrpSpPr>
        <p:grpSpPr>
          <a:xfrm>
            <a:off x="5854700" y="2108200"/>
            <a:ext cx="1740680" cy="2353060"/>
            <a:chOff x="0" y="0"/>
            <a:chExt cx="1740679" cy="2353059"/>
          </a:xfrm>
        </p:grpSpPr>
        <p:sp>
          <p:nvSpPr>
            <p:cNvPr id="166" name="Shape 166"/>
            <p:cNvSpPr/>
            <p:nvPr/>
          </p:nvSpPr>
          <p:spPr>
            <a:xfrm>
              <a:off x="315093" y="2032000"/>
              <a:ext cx="1105446"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900"/>
                </a:lnSpc>
                <a:tabLst>
                  <a:tab pos="520700" algn="l"/>
                </a:tabLst>
                <a:defRPr sz="2200" b="1"/>
              </a:lvl1pPr>
            </a:lstStyle>
            <a:p>
              <a:r>
                <a:t>Pelican</a:t>
              </a:r>
            </a:p>
          </p:txBody>
        </p:sp>
        <p:pic>
          <p:nvPicPr>
            <p:cNvPr id="167" name="Pelican-8120.png"/>
            <p:cNvPicPr>
              <a:picLocks noChangeAspect="1"/>
            </p:cNvPicPr>
            <p:nvPr/>
          </p:nvPicPr>
          <p:blipFill>
            <a:blip r:embed="rId6">
              <a:extLst/>
            </a:blip>
            <a:stretch>
              <a:fillRect/>
            </a:stretch>
          </p:blipFill>
          <p:spPr>
            <a:xfrm flipH="1">
              <a:off x="0" y="0"/>
              <a:ext cx="1740680" cy="1765300"/>
            </a:xfrm>
            <a:prstGeom prst="rect">
              <a:avLst/>
            </a:prstGeom>
            <a:ln w="12700" cap="flat">
              <a:noFill/>
              <a:miter lim="400000"/>
            </a:ln>
            <a:effectLst/>
          </p:spPr>
        </p:pic>
      </p:grpSp>
      <p:grpSp>
        <p:nvGrpSpPr>
          <p:cNvPr id="171" name="Group 171"/>
          <p:cNvGrpSpPr/>
          <p:nvPr/>
        </p:nvGrpSpPr>
        <p:grpSpPr>
          <a:xfrm>
            <a:off x="2921000" y="2141636"/>
            <a:ext cx="1866900" cy="2319624"/>
            <a:chOff x="0" y="0"/>
            <a:chExt cx="1866900" cy="2319622"/>
          </a:xfrm>
        </p:grpSpPr>
        <p:sp>
          <p:nvSpPr>
            <p:cNvPr id="169" name="Shape 169"/>
            <p:cNvSpPr/>
            <p:nvPr/>
          </p:nvSpPr>
          <p:spPr>
            <a:xfrm>
              <a:off x="430387" y="1998563"/>
              <a:ext cx="608311"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900"/>
                </a:lnSpc>
                <a:tabLst>
                  <a:tab pos="520700" algn="l"/>
                </a:tabLst>
                <a:defRPr sz="2200" b="1"/>
              </a:lvl1pPr>
            </a:lstStyle>
            <a:p>
              <a:r>
                <a:t>Ibis</a:t>
              </a:r>
            </a:p>
          </p:txBody>
        </p:sp>
        <p:pic>
          <p:nvPicPr>
            <p:cNvPr id="170" name="Wood-ibis.png"/>
            <p:cNvPicPr>
              <a:picLocks noChangeAspect="1"/>
            </p:cNvPicPr>
            <p:nvPr/>
          </p:nvPicPr>
          <p:blipFill>
            <a:blip r:embed="rId7">
              <a:extLst/>
            </a:blip>
            <a:stretch>
              <a:fillRect/>
            </a:stretch>
          </p:blipFill>
          <p:spPr>
            <a:xfrm>
              <a:off x="0" y="0"/>
              <a:ext cx="1866900" cy="1706464"/>
            </a:xfrm>
            <a:prstGeom prst="rect">
              <a:avLst/>
            </a:prstGeom>
            <a:ln w="12700" cap="flat">
              <a:noFill/>
              <a:miter lim="400000"/>
            </a:ln>
            <a:effectLst/>
          </p:spPr>
        </p:pic>
      </p:grpSp>
      <p:grpSp>
        <p:nvGrpSpPr>
          <p:cNvPr id="174" name="Group 174"/>
          <p:cNvGrpSpPr/>
          <p:nvPr/>
        </p:nvGrpSpPr>
        <p:grpSpPr>
          <a:xfrm>
            <a:off x="8736280" y="2108259"/>
            <a:ext cx="2084120" cy="2441901"/>
            <a:chOff x="0" y="0"/>
            <a:chExt cx="2084119" cy="2441899"/>
          </a:xfrm>
        </p:grpSpPr>
        <p:sp>
          <p:nvSpPr>
            <p:cNvPr id="172" name="Shape 172"/>
            <p:cNvSpPr/>
            <p:nvPr/>
          </p:nvSpPr>
          <p:spPr>
            <a:xfrm>
              <a:off x="0" y="1790640"/>
              <a:ext cx="1714500"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600"/>
                </a:lnSpc>
                <a:tabLst>
                  <a:tab pos="520700" algn="l"/>
                </a:tabLst>
                <a:defRPr sz="2200" b="1"/>
              </a:lvl1pPr>
            </a:lstStyle>
            <a:p>
              <a:r>
                <a:t>New World vulture</a:t>
              </a:r>
            </a:p>
          </p:txBody>
        </p:sp>
        <p:pic>
          <p:nvPicPr>
            <p:cNvPr id="173" name="Vulture OS21065 .png"/>
            <p:cNvPicPr>
              <a:picLocks noChangeAspect="1"/>
            </p:cNvPicPr>
            <p:nvPr/>
          </p:nvPicPr>
          <p:blipFill>
            <a:blip r:embed="rId8">
              <a:extLst/>
            </a:blip>
            <a:stretch>
              <a:fillRect/>
            </a:stretch>
          </p:blipFill>
          <p:spPr>
            <a:xfrm flipH="1">
              <a:off x="52119" y="0"/>
              <a:ext cx="2032001" cy="1778598"/>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theme/theme1.xml><?xml version="1.0" encoding="utf-8"?>
<a:theme xmlns:a="http://schemas.openxmlformats.org/drawingml/2006/main" name="White">
  <a:themeElements>
    <a:clrScheme name="Custom 83">
      <a:dk1>
        <a:srgbClr val="949494"/>
      </a:dk1>
      <a:lt1>
        <a:srgbClr val="00699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6695"/>
      </a:hlink>
      <a:folHlink>
        <a:srgbClr val="C4E0ED"/>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3733</Words>
  <Application>Microsoft Macintosh PowerPoint</Application>
  <PresentationFormat>Custom</PresentationFormat>
  <Paragraphs>487</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Gill Sans</vt:lpstr>
      <vt:lpstr>Helvetica</vt:lpstr>
      <vt:lpstr>Hoefler Text</vt:lpstr>
      <vt:lpstr>Lucida Grande</vt:lpstr>
      <vt:lpstr>Myriad Pro</vt:lpstr>
      <vt:lpstr>Myriad Pro Semibold</vt:lpstr>
      <vt:lpstr>Savoye LET</vt:lpstr>
      <vt:lpstr>Arial</vt:lpstr>
      <vt:lpstr>White</vt:lpstr>
      <vt:lpstr>PowerPoint Presentation</vt:lpstr>
      <vt:lpstr>PowerPoint Presentation</vt:lpstr>
      <vt:lpstr>What is Evolution?</vt:lpstr>
      <vt:lpstr>Evidence for Evolution</vt:lpstr>
      <vt:lpstr>Evidence for Evolution</vt:lpstr>
      <vt:lpstr>Decent and Common Ancestry</vt:lpstr>
      <vt:lpstr>Common Themes</vt:lpstr>
      <vt:lpstr>DNA Hybridisation</vt:lpstr>
      <vt:lpstr>DNA Hybridisation</vt:lpstr>
      <vt:lpstr>DNA Hybridisation Method</vt:lpstr>
      <vt:lpstr>Amino Acid Sequencing</vt:lpstr>
      <vt:lpstr>Amino Acid Sequencing</vt:lpstr>
      <vt:lpstr>Immunological Techniques</vt:lpstr>
      <vt:lpstr>Immunological Studies</vt:lpstr>
      <vt:lpstr>Immunological Evidence</vt:lpstr>
      <vt:lpstr>Immunological Studies</vt:lpstr>
      <vt:lpstr>The Molecular Clock</vt:lpstr>
      <vt:lpstr>Cytochrome C</vt:lpstr>
      <vt:lpstr>Homology of Cytochrome C</vt:lpstr>
      <vt:lpstr>Comparative Anatomy</vt:lpstr>
      <vt:lpstr>Homologous Structures</vt:lpstr>
      <vt:lpstr>Developmental Evidence</vt:lpstr>
      <vt:lpstr>Horse  Evolution</vt:lpstr>
      <vt:lpstr>Biogeographical Evidence</vt:lpstr>
      <vt:lpstr>Biogeographical Evidence</vt:lpstr>
      <vt:lpstr>Biogeographical  Distribution</vt:lpstr>
      <vt:lpstr>Galápagos Islands</vt:lpstr>
      <vt:lpstr>Cape Verde Islands</vt:lpstr>
      <vt:lpstr>The Biogeography of Tristan da Cunha</vt:lpstr>
      <vt:lpstr>The Biogeography of Tristan da Cunha</vt:lpstr>
      <vt:lpstr>Island Colonisers</vt:lpstr>
      <vt:lpstr>Island Colonisers</vt:lpstr>
      <vt:lpstr>Island Colonisers</vt:lpstr>
      <vt:lpstr>The Fossil Record</vt:lpstr>
      <vt:lpstr>Fossils</vt:lpstr>
      <vt:lpstr>Fossils in a Rock Profile</vt:lpstr>
      <vt:lpstr>Continental Drift 1</vt:lpstr>
      <vt:lpstr>Continental Drift 2</vt:lpstr>
      <vt:lpstr>Continental Drift 3 </vt:lpstr>
      <vt:lpstr>PowerPoint Presentation</vt:lpstr>
      <vt:lpstr>Conditions of Use</vt:lpstr>
      <vt:lpstr>Photo Credits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BIOZONE International</cp:lastModifiedBy>
  <cp:revision>1</cp:revision>
  <dcterms:modified xsi:type="dcterms:W3CDTF">2017-12-18T00:37:18Z</dcterms:modified>
</cp:coreProperties>
</file>